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Arimo Italics" panose="020B0604020202020204" charset="0"/>
      <p:regular r:id="rId16"/>
    </p:embeddedFont>
    <p:embeddedFont>
      <p:font typeface="Calibri" panose="020F0502020204030204" pitchFamily="34" charset="0"/>
      <p:regular r:id="rId17"/>
      <p:bold r:id="rId18"/>
      <p:italic r:id="rId19"/>
      <p:boldItalic r:id="rId20"/>
    </p:embeddedFont>
    <p:embeddedFont>
      <p:font typeface="Canva Sans Bold" panose="020B0604020202020204" charset="0"/>
      <p:regular r:id="rId21"/>
    </p:embeddedFont>
    <p:embeddedFont>
      <p:font typeface="Codec Pro ExtraBold" panose="020B0604020202020204" charset="0"/>
      <p:regular r:id="rId22"/>
    </p:embeddedFont>
    <p:embeddedFont>
      <p:font typeface="DM Sans" pitchFamily="2" charset="0"/>
      <p:regular r:id="rId23"/>
      <p:bold r:id="rId24"/>
      <p:italic r:id="rId25"/>
      <p:boldItalic r:id="rId26"/>
    </p:embeddedFont>
    <p:embeddedFont>
      <p:font typeface="DM Sans Bold" charset="0"/>
      <p:regular r:id="rId27"/>
    </p:embeddedFont>
    <p:embeddedFont>
      <p:font typeface="Gotham" panose="020B0604020202020204" charset="0"/>
      <p:regular r:id="rId28"/>
    </p:embeddedFont>
    <p:embeddedFont>
      <p:font typeface="Gotham Bold" panose="020B0604020202020204" charset="0"/>
      <p:regular r:id="rId29"/>
    </p:embeddedFont>
    <p:embeddedFont>
      <p:font typeface="Open Sans" panose="020B0606030504020204" pitchFamily="34" charset="0"/>
      <p:regular r:id="rId30"/>
      <p:bold r:id="rId31"/>
      <p:italic r:id="rId32"/>
      <p:boldItalic r:id="rId33"/>
    </p:embeddedFont>
    <p:embeddedFont>
      <p:font typeface="Open Sans Bold" panose="020B0806030504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22" autoAdjust="0"/>
  </p:normalViewPr>
  <p:slideViewPr>
    <p:cSldViewPr>
      <p:cViewPr>
        <p:scale>
          <a:sx n="47" d="100"/>
          <a:sy n="47" d="100"/>
        </p:scale>
        <p:origin x="1277" y="4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hyperlink" Target="mailto:stura@tu-ilmenau.de" TargetMode="External"/><Relationship Id="rId3" Type="http://schemas.openxmlformats.org/officeDocument/2006/relationships/image" Target="../media/image8.sv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10.svg"/><Relationship Id="rId4" Type="http://schemas.openxmlformats.org/officeDocument/2006/relationships/image" Target="../media/image30.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8.svg"/><Relationship Id="rId5" Type="http://schemas.openxmlformats.org/officeDocument/2006/relationships/image" Target="../media/image17.svg"/><Relationship Id="rId10" Type="http://schemas.openxmlformats.org/officeDocument/2006/relationships/image" Target="../media/image7.png"/><Relationship Id="rId4" Type="http://schemas.openxmlformats.org/officeDocument/2006/relationships/image" Target="../media/image16.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4" name="Freeform 4"/>
          <p:cNvSpPr/>
          <p:nvPr/>
        </p:nvSpPr>
        <p:spPr>
          <a:xfrm>
            <a:off x="15720864" y="1427539"/>
            <a:ext cx="482144" cy="467032"/>
          </a:xfrm>
          <a:custGeom>
            <a:avLst/>
            <a:gdLst/>
            <a:ahLst/>
            <a:cxnLst/>
            <a:rect l="l" t="t" r="r" b="b"/>
            <a:pathLst>
              <a:path w="482144" h="467032">
                <a:moveTo>
                  <a:pt x="0" y="0"/>
                </a:moveTo>
                <a:lnTo>
                  <a:pt x="482145" y="0"/>
                </a:lnTo>
                <a:lnTo>
                  <a:pt x="482145" y="467031"/>
                </a:lnTo>
                <a:lnTo>
                  <a:pt x="0" y="467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682761">
            <a:off x="414744" y="617797"/>
            <a:ext cx="921943" cy="921943"/>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6" name="TextBox 6"/>
          <p:cNvSpPr txBox="1"/>
          <p:nvPr/>
        </p:nvSpPr>
        <p:spPr>
          <a:xfrm>
            <a:off x="1857159" y="5924981"/>
            <a:ext cx="8883055" cy="695325"/>
          </a:xfrm>
          <a:prstGeom prst="rect">
            <a:avLst/>
          </a:prstGeom>
        </p:spPr>
        <p:txBody>
          <a:bodyPr lIns="0" tIns="0" rIns="0" bIns="0" rtlCol="0" anchor="t">
            <a:spAutoFit/>
          </a:bodyPr>
          <a:lstStyle/>
          <a:p>
            <a:pPr algn="l">
              <a:lnSpc>
                <a:spcPts val="5076"/>
              </a:lnSpc>
            </a:pPr>
            <a:r>
              <a:rPr lang="en-US" sz="4230" spc="287">
                <a:solidFill>
                  <a:srgbClr val="F35000"/>
                </a:solidFill>
                <a:latin typeface="Codec Pro ExtraBold"/>
                <a:ea typeface="Codec Pro ExtraBold"/>
                <a:cs typeface="Codec Pro ExtraBold"/>
                <a:sym typeface="Codec Pro ExtraBold"/>
              </a:rPr>
              <a:t>Group Members </a:t>
            </a:r>
          </a:p>
        </p:txBody>
      </p:sp>
      <p:grpSp>
        <p:nvGrpSpPr>
          <p:cNvPr id="7" name="Group 7"/>
          <p:cNvGrpSpPr/>
          <p:nvPr/>
        </p:nvGrpSpPr>
        <p:grpSpPr>
          <a:xfrm>
            <a:off x="1722956" y="6620306"/>
            <a:ext cx="6900386" cy="698405"/>
            <a:chOff x="0" y="0"/>
            <a:chExt cx="1342999" cy="135928"/>
          </a:xfrm>
        </p:grpSpPr>
        <p:sp>
          <p:nvSpPr>
            <p:cNvPr id="8" name="Freeform 8"/>
            <p:cNvSpPr/>
            <p:nvPr/>
          </p:nvSpPr>
          <p:spPr>
            <a:xfrm>
              <a:off x="0" y="0"/>
              <a:ext cx="1342999" cy="135928"/>
            </a:xfrm>
            <a:custGeom>
              <a:avLst/>
              <a:gdLst/>
              <a:ahLst/>
              <a:cxnLst/>
              <a:rect l="l" t="t" r="r" b="b"/>
              <a:pathLst>
                <a:path w="1342999" h="135928">
                  <a:moveTo>
                    <a:pt x="20195" y="0"/>
                  </a:moveTo>
                  <a:lnTo>
                    <a:pt x="1322804" y="0"/>
                  </a:lnTo>
                  <a:cubicBezTo>
                    <a:pt x="1333957" y="0"/>
                    <a:pt x="1342999" y="9042"/>
                    <a:pt x="1342999" y="20195"/>
                  </a:cubicBezTo>
                  <a:lnTo>
                    <a:pt x="1342999" y="115733"/>
                  </a:lnTo>
                  <a:cubicBezTo>
                    <a:pt x="1342999" y="126887"/>
                    <a:pt x="1333957" y="135928"/>
                    <a:pt x="1322804" y="135928"/>
                  </a:cubicBezTo>
                  <a:lnTo>
                    <a:pt x="20195" y="135928"/>
                  </a:lnTo>
                  <a:cubicBezTo>
                    <a:pt x="9042" y="135928"/>
                    <a:pt x="0" y="126887"/>
                    <a:pt x="0" y="115733"/>
                  </a:cubicBezTo>
                  <a:lnTo>
                    <a:pt x="0" y="20195"/>
                  </a:lnTo>
                  <a:cubicBezTo>
                    <a:pt x="0" y="9042"/>
                    <a:pt x="9042" y="0"/>
                    <a:pt x="20195" y="0"/>
                  </a:cubicBezTo>
                  <a:close/>
                </a:path>
              </a:pathLst>
            </a:custGeom>
            <a:solidFill>
              <a:srgbClr val="FFFFFF"/>
            </a:solidFill>
            <a:ln w="9525" cap="sq">
              <a:solidFill>
                <a:srgbClr val="000000"/>
              </a:solidFill>
              <a:prstDash val="solid"/>
              <a:miter/>
            </a:ln>
          </p:spPr>
        </p:sp>
        <p:sp>
          <p:nvSpPr>
            <p:cNvPr id="9" name="TextBox 9"/>
            <p:cNvSpPr txBox="1"/>
            <p:nvPr/>
          </p:nvSpPr>
          <p:spPr>
            <a:xfrm>
              <a:off x="0" y="-19050"/>
              <a:ext cx="1342999" cy="154978"/>
            </a:xfrm>
            <a:prstGeom prst="rect">
              <a:avLst/>
            </a:prstGeom>
          </p:spPr>
          <p:txBody>
            <a:bodyPr lIns="68744" tIns="68744" rIns="68744" bIns="68744" rtlCol="0" anchor="ctr"/>
            <a:lstStyle/>
            <a:p>
              <a:pPr algn="r">
                <a:lnSpc>
                  <a:spcPts val="2730"/>
                </a:lnSpc>
              </a:pPr>
              <a:r>
                <a:rPr lang="en-US" sz="2100" spc="119">
                  <a:solidFill>
                    <a:srgbClr val="000000"/>
                  </a:solidFill>
                  <a:latin typeface="Canva Sans Bold"/>
                  <a:ea typeface="Canva Sans Bold"/>
                  <a:cs typeface="Canva Sans Bold"/>
                  <a:sym typeface="Canva Sans Bold"/>
                </a:rPr>
                <a:t>Sitarah Khurram    </a:t>
              </a:r>
            </a:p>
          </p:txBody>
        </p:sp>
      </p:grpSp>
      <p:grpSp>
        <p:nvGrpSpPr>
          <p:cNvPr id="10" name="Group 10"/>
          <p:cNvGrpSpPr/>
          <p:nvPr/>
        </p:nvGrpSpPr>
        <p:grpSpPr>
          <a:xfrm>
            <a:off x="1722956" y="7391784"/>
            <a:ext cx="6900386" cy="698405"/>
            <a:chOff x="0" y="0"/>
            <a:chExt cx="1342999" cy="135928"/>
          </a:xfrm>
        </p:grpSpPr>
        <p:sp>
          <p:nvSpPr>
            <p:cNvPr id="11" name="Freeform 11"/>
            <p:cNvSpPr/>
            <p:nvPr/>
          </p:nvSpPr>
          <p:spPr>
            <a:xfrm>
              <a:off x="0" y="0"/>
              <a:ext cx="1342999" cy="135928"/>
            </a:xfrm>
            <a:custGeom>
              <a:avLst/>
              <a:gdLst/>
              <a:ahLst/>
              <a:cxnLst/>
              <a:rect l="l" t="t" r="r" b="b"/>
              <a:pathLst>
                <a:path w="1342999" h="135928">
                  <a:moveTo>
                    <a:pt x="20195" y="0"/>
                  </a:moveTo>
                  <a:lnTo>
                    <a:pt x="1322804" y="0"/>
                  </a:lnTo>
                  <a:cubicBezTo>
                    <a:pt x="1333957" y="0"/>
                    <a:pt x="1342999" y="9042"/>
                    <a:pt x="1342999" y="20195"/>
                  </a:cubicBezTo>
                  <a:lnTo>
                    <a:pt x="1342999" y="115733"/>
                  </a:lnTo>
                  <a:cubicBezTo>
                    <a:pt x="1342999" y="126887"/>
                    <a:pt x="1333957" y="135928"/>
                    <a:pt x="1322804" y="135928"/>
                  </a:cubicBezTo>
                  <a:lnTo>
                    <a:pt x="20195" y="135928"/>
                  </a:lnTo>
                  <a:cubicBezTo>
                    <a:pt x="9042" y="135928"/>
                    <a:pt x="0" y="126887"/>
                    <a:pt x="0" y="115733"/>
                  </a:cubicBezTo>
                  <a:lnTo>
                    <a:pt x="0" y="20195"/>
                  </a:lnTo>
                  <a:cubicBezTo>
                    <a:pt x="0" y="9042"/>
                    <a:pt x="9042" y="0"/>
                    <a:pt x="20195" y="0"/>
                  </a:cubicBezTo>
                  <a:close/>
                </a:path>
              </a:pathLst>
            </a:custGeom>
            <a:solidFill>
              <a:srgbClr val="FFFFFF"/>
            </a:solidFill>
            <a:ln w="9525" cap="sq">
              <a:solidFill>
                <a:srgbClr val="000000"/>
              </a:solidFill>
              <a:prstDash val="solid"/>
              <a:miter/>
            </a:ln>
          </p:spPr>
        </p:sp>
        <p:sp>
          <p:nvSpPr>
            <p:cNvPr id="12" name="TextBox 12"/>
            <p:cNvSpPr txBox="1"/>
            <p:nvPr/>
          </p:nvSpPr>
          <p:spPr>
            <a:xfrm>
              <a:off x="0" y="-19050"/>
              <a:ext cx="1342999" cy="154978"/>
            </a:xfrm>
            <a:prstGeom prst="rect">
              <a:avLst/>
            </a:prstGeom>
          </p:spPr>
          <p:txBody>
            <a:bodyPr lIns="68744" tIns="68744" rIns="68744" bIns="68744" rtlCol="0" anchor="ctr"/>
            <a:lstStyle/>
            <a:p>
              <a:pPr algn="r">
                <a:lnSpc>
                  <a:spcPts val="2730"/>
                </a:lnSpc>
              </a:pPr>
              <a:r>
                <a:rPr lang="en-US" sz="2100" spc="119">
                  <a:solidFill>
                    <a:srgbClr val="000000"/>
                  </a:solidFill>
                  <a:latin typeface="Canva Sans Bold"/>
                  <a:ea typeface="Canva Sans Bold"/>
                  <a:cs typeface="Canva Sans Bold"/>
                  <a:sym typeface="Canva Sans Bold"/>
                </a:rPr>
                <a:t>Muhammad Mustafa Poonjla    </a:t>
              </a:r>
            </a:p>
          </p:txBody>
        </p:sp>
      </p:grpSp>
      <p:grpSp>
        <p:nvGrpSpPr>
          <p:cNvPr id="13" name="Group 13"/>
          <p:cNvGrpSpPr/>
          <p:nvPr/>
        </p:nvGrpSpPr>
        <p:grpSpPr>
          <a:xfrm>
            <a:off x="1722956" y="8206408"/>
            <a:ext cx="6900386" cy="698405"/>
            <a:chOff x="0" y="0"/>
            <a:chExt cx="1342999" cy="135928"/>
          </a:xfrm>
        </p:grpSpPr>
        <p:sp>
          <p:nvSpPr>
            <p:cNvPr id="14" name="Freeform 14"/>
            <p:cNvSpPr/>
            <p:nvPr/>
          </p:nvSpPr>
          <p:spPr>
            <a:xfrm>
              <a:off x="0" y="0"/>
              <a:ext cx="1342999" cy="135928"/>
            </a:xfrm>
            <a:custGeom>
              <a:avLst/>
              <a:gdLst/>
              <a:ahLst/>
              <a:cxnLst/>
              <a:rect l="l" t="t" r="r" b="b"/>
              <a:pathLst>
                <a:path w="1342999" h="135928">
                  <a:moveTo>
                    <a:pt x="20195" y="0"/>
                  </a:moveTo>
                  <a:lnTo>
                    <a:pt x="1322804" y="0"/>
                  </a:lnTo>
                  <a:cubicBezTo>
                    <a:pt x="1333957" y="0"/>
                    <a:pt x="1342999" y="9042"/>
                    <a:pt x="1342999" y="20195"/>
                  </a:cubicBezTo>
                  <a:lnTo>
                    <a:pt x="1342999" y="115733"/>
                  </a:lnTo>
                  <a:cubicBezTo>
                    <a:pt x="1342999" y="126887"/>
                    <a:pt x="1333957" y="135928"/>
                    <a:pt x="1322804" y="135928"/>
                  </a:cubicBezTo>
                  <a:lnTo>
                    <a:pt x="20195" y="135928"/>
                  </a:lnTo>
                  <a:cubicBezTo>
                    <a:pt x="9042" y="135928"/>
                    <a:pt x="0" y="126887"/>
                    <a:pt x="0" y="115733"/>
                  </a:cubicBezTo>
                  <a:lnTo>
                    <a:pt x="0" y="20195"/>
                  </a:lnTo>
                  <a:cubicBezTo>
                    <a:pt x="0" y="9042"/>
                    <a:pt x="9042" y="0"/>
                    <a:pt x="20195" y="0"/>
                  </a:cubicBezTo>
                  <a:close/>
                </a:path>
              </a:pathLst>
            </a:custGeom>
            <a:solidFill>
              <a:srgbClr val="FFFFFF"/>
            </a:solidFill>
            <a:ln w="9525" cap="sq">
              <a:solidFill>
                <a:srgbClr val="000000"/>
              </a:solidFill>
              <a:prstDash val="solid"/>
              <a:miter/>
            </a:ln>
          </p:spPr>
        </p:sp>
        <p:sp>
          <p:nvSpPr>
            <p:cNvPr id="15" name="TextBox 15"/>
            <p:cNvSpPr txBox="1"/>
            <p:nvPr/>
          </p:nvSpPr>
          <p:spPr>
            <a:xfrm>
              <a:off x="0" y="-19050"/>
              <a:ext cx="1342999" cy="154978"/>
            </a:xfrm>
            <a:prstGeom prst="rect">
              <a:avLst/>
            </a:prstGeom>
          </p:spPr>
          <p:txBody>
            <a:bodyPr lIns="68744" tIns="68744" rIns="68744" bIns="68744" rtlCol="0" anchor="ctr"/>
            <a:lstStyle/>
            <a:p>
              <a:pPr algn="r">
                <a:lnSpc>
                  <a:spcPts val="2730"/>
                </a:lnSpc>
              </a:pPr>
              <a:r>
                <a:rPr lang="en-US" sz="2100" spc="119">
                  <a:solidFill>
                    <a:srgbClr val="000000"/>
                  </a:solidFill>
                  <a:latin typeface="Canva Sans Bold"/>
                  <a:ea typeface="Canva Sans Bold"/>
                  <a:cs typeface="Canva Sans Bold"/>
                  <a:sym typeface="Canva Sans Bold"/>
                </a:rPr>
                <a:t> Syed Farhaj Asghar Kazmi   </a:t>
              </a:r>
            </a:p>
          </p:txBody>
        </p:sp>
      </p:grpSp>
      <p:grpSp>
        <p:nvGrpSpPr>
          <p:cNvPr id="16" name="Group 16"/>
          <p:cNvGrpSpPr/>
          <p:nvPr/>
        </p:nvGrpSpPr>
        <p:grpSpPr>
          <a:xfrm>
            <a:off x="1722956" y="9028638"/>
            <a:ext cx="6900386" cy="698405"/>
            <a:chOff x="0" y="0"/>
            <a:chExt cx="1342999" cy="135928"/>
          </a:xfrm>
        </p:grpSpPr>
        <p:sp>
          <p:nvSpPr>
            <p:cNvPr id="17" name="Freeform 17"/>
            <p:cNvSpPr/>
            <p:nvPr/>
          </p:nvSpPr>
          <p:spPr>
            <a:xfrm>
              <a:off x="0" y="0"/>
              <a:ext cx="1342999" cy="135928"/>
            </a:xfrm>
            <a:custGeom>
              <a:avLst/>
              <a:gdLst/>
              <a:ahLst/>
              <a:cxnLst/>
              <a:rect l="l" t="t" r="r" b="b"/>
              <a:pathLst>
                <a:path w="1342999" h="135928">
                  <a:moveTo>
                    <a:pt x="20195" y="0"/>
                  </a:moveTo>
                  <a:lnTo>
                    <a:pt x="1322804" y="0"/>
                  </a:lnTo>
                  <a:cubicBezTo>
                    <a:pt x="1333957" y="0"/>
                    <a:pt x="1342999" y="9042"/>
                    <a:pt x="1342999" y="20195"/>
                  </a:cubicBezTo>
                  <a:lnTo>
                    <a:pt x="1342999" y="115733"/>
                  </a:lnTo>
                  <a:cubicBezTo>
                    <a:pt x="1342999" y="126887"/>
                    <a:pt x="1333957" y="135928"/>
                    <a:pt x="1322804" y="135928"/>
                  </a:cubicBezTo>
                  <a:lnTo>
                    <a:pt x="20195" y="135928"/>
                  </a:lnTo>
                  <a:cubicBezTo>
                    <a:pt x="9042" y="135928"/>
                    <a:pt x="0" y="126887"/>
                    <a:pt x="0" y="115733"/>
                  </a:cubicBezTo>
                  <a:lnTo>
                    <a:pt x="0" y="20195"/>
                  </a:lnTo>
                  <a:cubicBezTo>
                    <a:pt x="0" y="9042"/>
                    <a:pt x="9042" y="0"/>
                    <a:pt x="20195" y="0"/>
                  </a:cubicBezTo>
                  <a:close/>
                </a:path>
              </a:pathLst>
            </a:custGeom>
            <a:solidFill>
              <a:srgbClr val="FFFFFF"/>
            </a:solidFill>
            <a:ln w="9525" cap="sq">
              <a:solidFill>
                <a:srgbClr val="000000"/>
              </a:solidFill>
              <a:prstDash val="solid"/>
              <a:miter/>
            </a:ln>
          </p:spPr>
        </p:sp>
        <p:sp>
          <p:nvSpPr>
            <p:cNvPr id="18" name="TextBox 18"/>
            <p:cNvSpPr txBox="1"/>
            <p:nvPr/>
          </p:nvSpPr>
          <p:spPr>
            <a:xfrm>
              <a:off x="0" y="-19050"/>
              <a:ext cx="1342999" cy="154978"/>
            </a:xfrm>
            <a:prstGeom prst="rect">
              <a:avLst/>
            </a:prstGeom>
          </p:spPr>
          <p:txBody>
            <a:bodyPr lIns="68744" tIns="68744" rIns="68744" bIns="68744" rtlCol="0" anchor="ctr"/>
            <a:lstStyle/>
            <a:p>
              <a:pPr algn="r">
                <a:lnSpc>
                  <a:spcPts val="2730"/>
                </a:lnSpc>
              </a:pPr>
              <a:r>
                <a:rPr lang="en-US" sz="2100" spc="119">
                  <a:solidFill>
                    <a:srgbClr val="000000"/>
                  </a:solidFill>
                  <a:latin typeface="Canva Sans Bold"/>
                  <a:ea typeface="Canva Sans Bold"/>
                  <a:cs typeface="Canva Sans Bold"/>
                  <a:sym typeface="Canva Sans Bold"/>
                </a:rPr>
                <a:t>Syed Asad Tahseen Rizvi    </a:t>
              </a:r>
            </a:p>
          </p:txBody>
        </p:sp>
      </p:grpSp>
      <p:sp>
        <p:nvSpPr>
          <p:cNvPr id="20" name="Freeform 20"/>
          <p:cNvSpPr/>
          <p:nvPr/>
        </p:nvSpPr>
        <p:spPr>
          <a:xfrm rot="7682761">
            <a:off x="20853887" y="11801679"/>
            <a:ext cx="631420" cy="631420"/>
          </a:xfrm>
          <a:custGeom>
            <a:avLst/>
            <a:gdLst/>
            <a:ahLst/>
            <a:cxnLst/>
            <a:rect l="l" t="t" r="r" b="b"/>
            <a:pathLst>
              <a:path w="631420" h="631420">
                <a:moveTo>
                  <a:pt x="0" y="0"/>
                </a:moveTo>
                <a:lnTo>
                  <a:pt x="631419" y="0"/>
                </a:lnTo>
                <a:lnTo>
                  <a:pt x="631419" y="631420"/>
                </a:lnTo>
                <a:lnTo>
                  <a:pt x="0" y="6314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1286848" y="2392659"/>
            <a:ext cx="9062831" cy="3038118"/>
          </a:xfrm>
          <a:prstGeom prst="rect">
            <a:avLst/>
          </a:prstGeom>
        </p:spPr>
        <p:txBody>
          <a:bodyPr lIns="0" tIns="0" rIns="0" bIns="0" rtlCol="0" anchor="t">
            <a:spAutoFit/>
          </a:bodyPr>
          <a:lstStyle/>
          <a:p>
            <a:pPr algn="l">
              <a:lnSpc>
                <a:spcPts val="5897"/>
              </a:lnSpc>
            </a:pPr>
            <a:r>
              <a:rPr lang="en-US" sz="4914" spc="334" dirty="0">
                <a:solidFill>
                  <a:srgbClr val="000000"/>
                </a:solidFill>
                <a:latin typeface="Codec Pro ExtraBold"/>
                <a:ea typeface="Codec Pro ExtraBold"/>
                <a:cs typeface="Codec Pro ExtraBold"/>
                <a:sym typeface="Codec Pro ExtraBold"/>
              </a:rPr>
              <a:t>The TU </a:t>
            </a:r>
            <a:r>
              <a:rPr lang="en-US" sz="4914" spc="334" dirty="0" err="1">
                <a:solidFill>
                  <a:srgbClr val="000000"/>
                </a:solidFill>
                <a:latin typeface="Codec Pro ExtraBold"/>
                <a:ea typeface="Codec Pro ExtraBold"/>
                <a:cs typeface="Codec Pro ExtraBold"/>
                <a:sym typeface="Codec Pro ExtraBold"/>
              </a:rPr>
              <a:t>Ilmenau</a:t>
            </a:r>
            <a:r>
              <a:rPr lang="en-US" sz="4914" spc="334" dirty="0">
                <a:solidFill>
                  <a:srgbClr val="000000"/>
                </a:solidFill>
                <a:latin typeface="Codec Pro ExtraBold"/>
                <a:ea typeface="Codec Pro ExtraBold"/>
                <a:cs typeface="Codec Pro ExtraBold"/>
                <a:sym typeface="Codec Pro ExtraBold"/>
              </a:rPr>
              <a:t> Narrative: A Glimpse into International Student Experiences</a:t>
            </a:r>
          </a:p>
        </p:txBody>
      </p:sp>
      <p:sp>
        <p:nvSpPr>
          <p:cNvPr id="22" name="Freeform 2">
            <a:extLst>
              <a:ext uri="{FF2B5EF4-FFF2-40B4-BE49-F238E27FC236}">
                <a16:creationId xmlns:a16="http://schemas.microsoft.com/office/drawing/2014/main" id="{F10D7EA0-3EE9-BEA5-1BC2-D08439122D9B}"/>
              </a:ext>
            </a:extLst>
          </p:cNvPr>
          <p:cNvSpPr/>
          <p:nvPr/>
        </p:nvSpPr>
        <p:spPr>
          <a:xfrm rot="16200000">
            <a:off x="8110085" y="109086"/>
            <a:ext cx="8392429" cy="1196340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23" name="TextBox 19">
            <a:extLst>
              <a:ext uri="{FF2B5EF4-FFF2-40B4-BE49-F238E27FC236}">
                <a16:creationId xmlns:a16="http://schemas.microsoft.com/office/drawing/2014/main" id="{62C8BBBC-B42C-BF6E-484A-5DB3981AD45C}"/>
              </a:ext>
            </a:extLst>
          </p:cNvPr>
          <p:cNvSpPr txBox="1"/>
          <p:nvPr/>
        </p:nvSpPr>
        <p:spPr>
          <a:xfrm>
            <a:off x="14719875" y="9314183"/>
            <a:ext cx="2484121" cy="818879"/>
          </a:xfrm>
          <a:prstGeom prst="rect">
            <a:avLst/>
          </a:prstGeom>
        </p:spPr>
        <p:txBody>
          <a:bodyPr lIns="0" tIns="0" rIns="0" bIns="0" rtlCol="0" anchor="t">
            <a:spAutoFit/>
          </a:bodyPr>
          <a:lstStyle/>
          <a:p>
            <a:pPr algn="ctr">
              <a:lnSpc>
                <a:spcPts val="3312"/>
              </a:lnSpc>
            </a:pPr>
            <a:r>
              <a:rPr lang="en-US" sz="2400" spc="118" dirty="0">
                <a:solidFill>
                  <a:srgbClr val="FFFFFF"/>
                </a:solidFill>
                <a:latin typeface="Arimo Bold" panose="020B0604020202020204" charset="0"/>
                <a:ea typeface="Arimo Bold" panose="020B0604020202020204" charset="0"/>
                <a:cs typeface="Arimo Bold" panose="020B0604020202020204" charset="0"/>
                <a:sym typeface="Canva Sans Bold"/>
              </a:rPr>
              <a:t>16 July 2024</a:t>
            </a:r>
          </a:p>
          <a:p>
            <a:pPr algn="ctr">
              <a:lnSpc>
                <a:spcPts val="3312"/>
              </a:lnSpc>
            </a:pPr>
            <a:endParaRPr lang="en-US" sz="2366" spc="118" dirty="0">
              <a:solidFill>
                <a:srgbClr val="FFFFFF"/>
              </a:solidFill>
              <a:latin typeface="Canva Sans Bold"/>
              <a:ea typeface="Canva Sans Bold"/>
              <a:cs typeface="Canva Sans Bold"/>
              <a:sym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0" y="5735088"/>
            <a:ext cx="3124200" cy="4565582"/>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02242" y="588641"/>
            <a:ext cx="7483515" cy="803917"/>
          </a:xfrm>
          <a:prstGeom prst="rect">
            <a:avLst/>
          </a:prstGeom>
        </p:spPr>
        <p:txBody>
          <a:bodyPr lIns="0" tIns="0" rIns="0" bIns="0" rtlCol="0" anchor="t">
            <a:spAutoFit/>
          </a:bodyPr>
          <a:lstStyle/>
          <a:p>
            <a:pPr marL="0" lvl="0" indent="0" algn="ctr">
              <a:lnSpc>
                <a:spcPts val="6669"/>
              </a:lnSpc>
              <a:spcBef>
                <a:spcPct val="0"/>
              </a:spcBef>
            </a:pPr>
            <a:r>
              <a:rPr lang="en-US" sz="4833" spc="241">
                <a:solidFill>
                  <a:srgbClr val="000000"/>
                </a:solidFill>
                <a:latin typeface="Canva Sans Bold"/>
                <a:ea typeface="Canva Sans Bold"/>
                <a:cs typeface="Canva Sans Bold"/>
                <a:sym typeface="Canva Sans Bold"/>
              </a:rPr>
              <a:t>Support Systems</a:t>
            </a:r>
          </a:p>
        </p:txBody>
      </p:sp>
      <p:sp>
        <p:nvSpPr>
          <p:cNvPr id="5" name="Freeform 5"/>
          <p:cNvSpPr/>
          <p:nvPr/>
        </p:nvSpPr>
        <p:spPr>
          <a:xfrm>
            <a:off x="2157450" y="1901819"/>
            <a:ext cx="7210307" cy="3272236"/>
          </a:xfrm>
          <a:custGeom>
            <a:avLst/>
            <a:gdLst/>
            <a:ahLst/>
            <a:cxnLst/>
            <a:rect l="l" t="t" r="r" b="b"/>
            <a:pathLst>
              <a:path w="7210307" h="3272236">
                <a:moveTo>
                  <a:pt x="0" y="0"/>
                </a:moveTo>
                <a:lnTo>
                  <a:pt x="7210308" y="0"/>
                </a:lnTo>
                <a:lnTo>
                  <a:pt x="7210308" y="3272236"/>
                </a:lnTo>
                <a:lnTo>
                  <a:pt x="0" y="3272236"/>
                </a:lnTo>
                <a:lnTo>
                  <a:pt x="0" y="0"/>
                </a:lnTo>
                <a:close/>
              </a:path>
            </a:pathLst>
          </a:custGeom>
          <a:blipFill>
            <a:blip r:embed="rId4">
              <a:alphaModFix amt="29000"/>
            </a:blip>
            <a:stretch>
              <a:fillRect t="-16538" b="-19981"/>
            </a:stretch>
          </a:blipFill>
        </p:spPr>
      </p:sp>
      <p:sp>
        <p:nvSpPr>
          <p:cNvPr id="6" name="Freeform 6"/>
          <p:cNvSpPr/>
          <p:nvPr/>
        </p:nvSpPr>
        <p:spPr>
          <a:xfrm>
            <a:off x="2157450" y="5802058"/>
            <a:ext cx="7210307" cy="3005412"/>
          </a:xfrm>
          <a:custGeom>
            <a:avLst/>
            <a:gdLst/>
            <a:ahLst/>
            <a:cxnLst/>
            <a:rect l="l" t="t" r="r" b="b"/>
            <a:pathLst>
              <a:path w="7210307" h="3005412">
                <a:moveTo>
                  <a:pt x="0" y="0"/>
                </a:moveTo>
                <a:lnTo>
                  <a:pt x="7210308" y="0"/>
                </a:lnTo>
                <a:lnTo>
                  <a:pt x="7210308" y="3005412"/>
                </a:lnTo>
                <a:lnTo>
                  <a:pt x="0" y="3005412"/>
                </a:lnTo>
                <a:lnTo>
                  <a:pt x="0" y="0"/>
                </a:lnTo>
                <a:close/>
              </a:path>
            </a:pathLst>
          </a:custGeom>
          <a:blipFill>
            <a:blip r:embed="rId5">
              <a:alphaModFix amt="30000"/>
            </a:blip>
            <a:stretch>
              <a:fillRect l="-421" r="-421"/>
            </a:stretch>
          </a:blipFill>
        </p:spPr>
      </p:sp>
      <p:sp>
        <p:nvSpPr>
          <p:cNvPr id="7" name="Freeform 7"/>
          <p:cNvSpPr/>
          <p:nvPr/>
        </p:nvSpPr>
        <p:spPr>
          <a:xfrm>
            <a:off x="9828259" y="1928894"/>
            <a:ext cx="7589494" cy="2809806"/>
          </a:xfrm>
          <a:custGeom>
            <a:avLst/>
            <a:gdLst/>
            <a:ahLst/>
            <a:cxnLst/>
            <a:rect l="l" t="t" r="r" b="b"/>
            <a:pathLst>
              <a:path w="7589494" h="2809806">
                <a:moveTo>
                  <a:pt x="0" y="0"/>
                </a:moveTo>
                <a:lnTo>
                  <a:pt x="7589494" y="0"/>
                </a:lnTo>
                <a:lnTo>
                  <a:pt x="7589494" y="2809807"/>
                </a:lnTo>
                <a:lnTo>
                  <a:pt x="0" y="2809807"/>
                </a:lnTo>
                <a:lnTo>
                  <a:pt x="0" y="0"/>
                </a:lnTo>
                <a:close/>
              </a:path>
            </a:pathLst>
          </a:custGeom>
          <a:blipFill>
            <a:blip r:embed="rId6">
              <a:alphaModFix amt="30000"/>
            </a:blip>
            <a:stretch>
              <a:fillRect l="-5315" r="-5315" b="-3251"/>
            </a:stretch>
          </a:blipFill>
        </p:spPr>
      </p:sp>
      <p:sp>
        <p:nvSpPr>
          <p:cNvPr id="8" name="Freeform 8"/>
          <p:cNvSpPr/>
          <p:nvPr/>
        </p:nvSpPr>
        <p:spPr>
          <a:xfrm>
            <a:off x="10272750" y="5802058"/>
            <a:ext cx="7145003" cy="3005412"/>
          </a:xfrm>
          <a:custGeom>
            <a:avLst/>
            <a:gdLst/>
            <a:ahLst/>
            <a:cxnLst/>
            <a:rect l="l" t="t" r="r" b="b"/>
            <a:pathLst>
              <a:path w="7145003" h="3005412">
                <a:moveTo>
                  <a:pt x="0" y="0"/>
                </a:moveTo>
                <a:lnTo>
                  <a:pt x="7145003" y="0"/>
                </a:lnTo>
                <a:lnTo>
                  <a:pt x="7145003" y="3005412"/>
                </a:lnTo>
                <a:lnTo>
                  <a:pt x="0" y="3005412"/>
                </a:lnTo>
                <a:lnTo>
                  <a:pt x="0" y="0"/>
                </a:lnTo>
                <a:close/>
              </a:path>
            </a:pathLst>
          </a:custGeom>
          <a:blipFill>
            <a:blip r:embed="rId7">
              <a:alphaModFix amt="30000"/>
            </a:blip>
            <a:stretch>
              <a:fillRect l="-11346" r="-18768"/>
            </a:stretch>
          </a:blipFill>
        </p:spPr>
      </p:sp>
      <p:sp>
        <p:nvSpPr>
          <p:cNvPr id="9" name="TextBox 9"/>
          <p:cNvSpPr txBox="1"/>
          <p:nvPr/>
        </p:nvSpPr>
        <p:spPr>
          <a:xfrm>
            <a:off x="2157450" y="1953591"/>
            <a:ext cx="7488874" cy="2967853"/>
          </a:xfrm>
          <a:prstGeom prst="rect">
            <a:avLst/>
          </a:prstGeom>
        </p:spPr>
        <p:txBody>
          <a:bodyPr lIns="0" tIns="0" rIns="0" bIns="0" rtlCol="0" anchor="t">
            <a:spAutoFit/>
          </a:bodyPr>
          <a:lstStyle/>
          <a:p>
            <a:pPr algn="l">
              <a:lnSpc>
                <a:spcPts val="3919"/>
              </a:lnSpc>
              <a:spcBef>
                <a:spcPct val="0"/>
              </a:spcBef>
            </a:pPr>
            <a:r>
              <a:rPr lang="en-US" sz="2799" u="none" strike="noStrike">
                <a:solidFill>
                  <a:srgbClr val="191919"/>
                </a:solidFill>
                <a:latin typeface="Gotham Bold"/>
                <a:ea typeface="Gotham Bold"/>
                <a:cs typeface="Gotham Bold"/>
                <a:sym typeface="Gotham Bold"/>
              </a:rPr>
              <a:t>StuRa</a:t>
            </a:r>
          </a:p>
          <a:p>
            <a:pPr marL="434126" lvl="1" indent="-217063" algn="l">
              <a:lnSpc>
                <a:spcPts val="2815"/>
              </a:lnSpc>
              <a:spcBef>
                <a:spcPct val="0"/>
              </a:spcBef>
              <a:buFont typeface="Arial"/>
              <a:buChar char="•"/>
            </a:pPr>
            <a:r>
              <a:rPr lang="en-US" sz="2010" u="none" strike="noStrike">
                <a:solidFill>
                  <a:srgbClr val="191919"/>
                </a:solidFill>
                <a:latin typeface="Gotham"/>
                <a:ea typeface="Gotham"/>
                <a:cs typeface="Gotham"/>
                <a:sym typeface="Gotham"/>
              </a:rPr>
              <a:t>The Student Council (StuRa) represents students' interests.</a:t>
            </a:r>
          </a:p>
          <a:p>
            <a:pPr marL="434126" lvl="1" indent="-217063" algn="l">
              <a:lnSpc>
                <a:spcPts val="2815"/>
              </a:lnSpc>
              <a:spcBef>
                <a:spcPct val="0"/>
              </a:spcBef>
              <a:buFont typeface="Arial"/>
              <a:buChar char="•"/>
            </a:pPr>
            <a:r>
              <a:rPr lang="en-US" sz="2010" u="none" strike="noStrike">
                <a:solidFill>
                  <a:srgbClr val="191919"/>
                </a:solidFill>
                <a:latin typeface="Gotham"/>
                <a:ea typeface="Gotham"/>
                <a:cs typeface="Gotham"/>
                <a:sym typeface="Gotham"/>
              </a:rPr>
              <a:t>It engages with the university, city, state, and federal government.</a:t>
            </a:r>
          </a:p>
          <a:p>
            <a:pPr marL="434126" lvl="1" indent="-217063" algn="l">
              <a:lnSpc>
                <a:spcPts val="2815"/>
              </a:lnSpc>
              <a:spcBef>
                <a:spcPct val="0"/>
              </a:spcBef>
              <a:buFont typeface="Arial"/>
              <a:buChar char="•"/>
            </a:pPr>
            <a:r>
              <a:rPr lang="en-US" sz="2010" u="none" strike="noStrike">
                <a:solidFill>
                  <a:srgbClr val="191919"/>
                </a:solidFill>
                <a:latin typeface="Gotham"/>
                <a:ea typeface="Gotham"/>
                <a:cs typeface="Gotham"/>
                <a:sym typeface="Gotham"/>
              </a:rPr>
              <a:t>StuRa communicates with various university committees.</a:t>
            </a:r>
          </a:p>
          <a:p>
            <a:pPr marL="434126" lvl="1" indent="-217063" algn="l">
              <a:lnSpc>
                <a:spcPts val="2815"/>
              </a:lnSpc>
              <a:spcBef>
                <a:spcPct val="0"/>
              </a:spcBef>
              <a:buFont typeface="Arial"/>
              <a:buChar char="•"/>
            </a:pPr>
            <a:r>
              <a:rPr lang="en-US" sz="2010" u="none" strike="noStrike">
                <a:solidFill>
                  <a:srgbClr val="191919"/>
                </a:solidFill>
                <a:latin typeface="Gotham"/>
                <a:ea typeface="Gotham"/>
                <a:cs typeface="Gotham"/>
                <a:sym typeface="Gotham"/>
              </a:rPr>
              <a:t>Contact them at </a:t>
            </a:r>
            <a:r>
              <a:rPr lang="en-US" sz="2010" u="sng" strike="noStrike">
                <a:solidFill>
                  <a:srgbClr val="191919"/>
                </a:solidFill>
                <a:latin typeface="Gotham"/>
                <a:ea typeface="Gotham"/>
                <a:cs typeface="Gotham"/>
                <a:sym typeface="Gotham"/>
                <a:hlinkClick r:id="rId8" tooltip="mailto:stura@tu-ilmenau.de"/>
              </a:rPr>
              <a:t>stura@tu-ilmenau.de</a:t>
            </a:r>
          </a:p>
        </p:txBody>
      </p:sp>
      <p:sp>
        <p:nvSpPr>
          <p:cNvPr id="10" name="TextBox 10"/>
          <p:cNvSpPr txBox="1"/>
          <p:nvPr/>
        </p:nvSpPr>
        <p:spPr>
          <a:xfrm>
            <a:off x="10140130" y="1944066"/>
            <a:ext cx="6965753" cy="2794635"/>
          </a:xfrm>
          <a:prstGeom prst="rect">
            <a:avLst/>
          </a:prstGeom>
        </p:spPr>
        <p:txBody>
          <a:bodyPr lIns="0" tIns="0" rIns="0" bIns="0" rtlCol="0" anchor="t">
            <a:spAutoFit/>
          </a:bodyPr>
          <a:lstStyle/>
          <a:p>
            <a:pPr algn="l">
              <a:lnSpc>
                <a:spcPts val="4199"/>
              </a:lnSpc>
            </a:pPr>
            <a:r>
              <a:rPr lang="en-US" sz="2799">
                <a:solidFill>
                  <a:srgbClr val="000000"/>
                </a:solidFill>
                <a:latin typeface="Open Sans Bold"/>
                <a:ea typeface="Open Sans Bold"/>
                <a:cs typeface="Open Sans Bold"/>
                <a:sym typeface="Open Sans Bold"/>
              </a:rPr>
              <a:t>Studierendenwerk Thüringen</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Provide living places for all the students at TU Ilmenau.</a:t>
            </a:r>
          </a:p>
          <a:p>
            <a:pPr marL="431804" lvl="1" indent="-215902" algn="l">
              <a:lnSpc>
                <a:spcPts val="3000"/>
              </a:lnSpc>
              <a:buFont typeface="Arial"/>
              <a:buChar char="•"/>
            </a:pPr>
            <a:r>
              <a:rPr lang="en-US" sz="2000">
                <a:solidFill>
                  <a:srgbClr val="000000"/>
                </a:solidFill>
                <a:latin typeface="Open Sans"/>
                <a:ea typeface="Open Sans"/>
                <a:cs typeface="Open Sans"/>
                <a:sym typeface="Open Sans"/>
              </a:rPr>
              <a:t>Very affordable.</a:t>
            </a:r>
          </a:p>
          <a:p>
            <a:pPr marL="431804" lvl="1" indent="-215902" algn="l">
              <a:lnSpc>
                <a:spcPts val="3000"/>
              </a:lnSpc>
              <a:buFont typeface="Arial"/>
              <a:buChar char="•"/>
            </a:pPr>
            <a:r>
              <a:rPr lang="en-US" sz="2000">
                <a:solidFill>
                  <a:srgbClr val="000000"/>
                </a:solidFill>
                <a:latin typeface="Open Sans"/>
                <a:ea typeface="Open Sans"/>
                <a:cs typeface="Open Sans"/>
                <a:sym typeface="Open Sans"/>
              </a:rPr>
              <a:t>Assist in moving in.</a:t>
            </a:r>
          </a:p>
          <a:p>
            <a:pPr marL="431804" lvl="1" indent="-215902" algn="l">
              <a:lnSpc>
                <a:spcPts val="3000"/>
              </a:lnSpc>
              <a:buFont typeface="Arial"/>
              <a:buChar char="•"/>
            </a:pPr>
            <a:r>
              <a:rPr lang="en-US" sz="2000">
                <a:solidFill>
                  <a:srgbClr val="000000"/>
                </a:solidFill>
                <a:latin typeface="Open Sans"/>
                <a:ea typeface="Open Sans"/>
                <a:cs typeface="Open Sans"/>
                <a:sym typeface="Open Sans"/>
              </a:rPr>
              <a:t>Help out with any issue regarding housing.</a:t>
            </a:r>
          </a:p>
          <a:p>
            <a:pPr marL="431804" lvl="1" indent="-215902" algn="l">
              <a:lnSpc>
                <a:spcPts val="3000"/>
              </a:lnSpc>
              <a:buFont typeface="Arial"/>
              <a:buChar char="•"/>
            </a:pPr>
            <a:r>
              <a:rPr lang="en-US" sz="2000">
                <a:solidFill>
                  <a:srgbClr val="000000"/>
                </a:solidFill>
                <a:latin typeface="Open Sans"/>
                <a:ea typeface="Open Sans"/>
                <a:cs typeface="Open Sans"/>
                <a:sym typeface="Open Sans"/>
              </a:rPr>
              <a:t>Also, provide house tutors to answer or help in any queries.</a:t>
            </a:r>
          </a:p>
        </p:txBody>
      </p:sp>
      <p:sp>
        <p:nvSpPr>
          <p:cNvPr id="11" name="TextBox 11"/>
          <p:cNvSpPr txBox="1"/>
          <p:nvPr/>
        </p:nvSpPr>
        <p:spPr>
          <a:xfrm>
            <a:off x="2157450" y="5869442"/>
            <a:ext cx="7675794" cy="2794445"/>
          </a:xfrm>
          <a:prstGeom prst="rect">
            <a:avLst/>
          </a:prstGeom>
        </p:spPr>
        <p:txBody>
          <a:bodyPr lIns="0" tIns="0" rIns="0" bIns="0" rtlCol="0" anchor="t">
            <a:spAutoFit/>
          </a:bodyPr>
          <a:lstStyle/>
          <a:p>
            <a:pPr algn="l">
              <a:lnSpc>
                <a:spcPts val="4199"/>
              </a:lnSpc>
            </a:pPr>
            <a:r>
              <a:rPr lang="en-US" sz="2799">
                <a:solidFill>
                  <a:srgbClr val="000000"/>
                </a:solidFill>
                <a:latin typeface="Open Sans Bold"/>
                <a:ea typeface="Open Sans Bold"/>
                <a:cs typeface="Open Sans Bold"/>
                <a:sym typeface="Open Sans Bold"/>
              </a:rPr>
              <a:t>We4You</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International student service of TU Ilmenau.</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Supports students in their everyday study life.</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Make students feel comfortable in Ilmenau.</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Tips for your start in Ilmenau.</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Organize events and excursions.</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Provide students with tutors and buddies.</a:t>
            </a:r>
          </a:p>
        </p:txBody>
      </p:sp>
      <p:sp>
        <p:nvSpPr>
          <p:cNvPr id="12" name="TextBox 12"/>
          <p:cNvSpPr txBox="1"/>
          <p:nvPr/>
        </p:nvSpPr>
        <p:spPr>
          <a:xfrm>
            <a:off x="10362375" y="6440942"/>
            <a:ext cx="6965753" cy="1651445"/>
          </a:xfrm>
          <a:prstGeom prst="rect">
            <a:avLst/>
          </a:prstGeom>
        </p:spPr>
        <p:txBody>
          <a:bodyPr lIns="0" tIns="0" rIns="0" bIns="0" rtlCol="0" anchor="t">
            <a:spAutoFit/>
          </a:bodyPr>
          <a:lstStyle/>
          <a:p>
            <a:pPr algn="l">
              <a:lnSpc>
                <a:spcPts val="4199"/>
              </a:lnSpc>
            </a:pPr>
            <a:r>
              <a:rPr lang="en-US" sz="2799">
                <a:solidFill>
                  <a:srgbClr val="000000"/>
                </a:solidFill>
                <a:latin typeface="Open Sans Bold"/>
                <a:ea typeface="Open Sans Bold"/>
                <a:cs typeface="Open Sans Bold"/>
                <a:sym typeface="Open Sans Bold"/>
              </a:rPr>
              <a:t>International Office</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The international office at TU Ilmenau also provides support for international students.</a:t>
            </a:r>
          </a:p>
          <a:p>
            <a:pPr marL="433959" lvl="1" indent="-216980" algn="l">
              <a:lnSpc>
                <a:spcPts val="3015"/>
              </a:lnSpc>
              <a:buFont typeface="Arial"/>
              <a:buChar char="•"/>
            </a:pPr>
            <a:r>
              <a:rPr lang="en-US" sz="2010">
                <a:solidFill>
                  <a:srgbClr val="000000"/>
                </a:solidFill>
                <a:latin typeface="Open Sans"/>
                <a:ea typeface="Open Sans"/>
                <a:cs typeface="Open Sans"/>
                <a:sym typeface="Open Sans"/>
              </a:rPr>
              <a:t>To support them in their study-related matter.</a:t>
            </a:r>
          </a:p>
        </p:txBody>
      </p:sp>
      <p:grpSp>
        <p:nvGrpSpPr>
          <p:cNvPr id="13" name="Group 5">
            <a:extLst>
              <a:ext uri="{FF2B5EF4-FFF2-40B4-BE49-F238E27FC236}">
                <a16:creationId xmlns:a16="http://schemas.microsoft.com/office/drawing/2014/main" id="{E7EE12A6-F053-10B4-DAD9-A4CF0E39AD11}"/>
              </a:ext>
            </a:extLst>
          </p:cNvPr>
          <p:cNvGrpSpPr/>
          <p:nvPr/>
        </p:nvGrpSpPr>
        <p:grpSpPr>
          <a:xfrm>
            <a:off x="709356" y="6829170"/>
            <a:ext cx="2639014" cy="1473573"/>
            <a:chOff x="-1263353" y="-371626"/>
            <a:chExt cx="2161280" cy="1206816"/>
          </a:xfrm>
        </p:grpSpPr>
        <p:sp>
          <p:nvSpPr>
            <p:cNvPr id="14" name="Freeform 6">
              <a:extLst>
                <a:ext uri="{FF2B5EF4-FFF2-40B4-BE49-F238E27FC236}">
                  <a16:creationId xmlns:a16="http://schemas.microsoft.com/office/drawing/2014/main" id="{307796F9-C921-A211-B491-5B77FDF67ADD}"/>
                </a:ext>
              </a:extLst>
            </p:cNvPr>
            <p:cNvSpPr/>
            <p:nvPr/>
          </p:nvSpPr>
          <p:spPr>
            <a:xfrm>
              <a:off x="-1263353" y="-371626"/>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5" name="TextBox 7">
              <a:extLst>
                <a:ext uri="{FF2B5EF4-FFF2-40B4-BE49-F238E27FC236}">
                  <a16:creationId xmlns:a16="http://schemas.microsoft.com/office/drawing/2014/main" id="{AAC05A1A-3219-78D0-E319-24CDB15DC9E6}"/>
                </a:ext>
              </a:extLst>
            </p:cNvPr>
            <p:cNvSpPr txBox="1"/>
            <p:nvPr/>
          </p:nvSpPr>
          <p:spPr>
            <a:xfrm>
              <a:off x="237527" y="136690"/>
              <a:ext cx="660400" cy="698500"/>
            </a:xfrm>
            <a:prstGeom prst="rect">
              <a:avLst/>
            </a:prstGeom>
          </p:spPr>
          <p:txBody>
            <a:bodyPr lIns="50800" tIns="50800" rIns="50800" bIns="50800" rtlCol="0" anchor="ctr"/>
            <a:lstStyle/>
            <a:p>
              <a:pPr algn="ctr">
                <a:lnSpc>
                  <a:spcPts val="3079"/>
                </a:lnSpc>
                <a:spcBef>
                  <a:spcPct val="0"/>
                </a:spcBef>
              </a:pPr>
              <a:r>
                <a:rPr lang="en-US" sz="2199" dirty="0">
                  <a:solidFill>
                    <a:srgbClr val="FFFEFE"/>
                  </a:solidFill>
                  <a:latin typeface="Gotham"/>
                  <a:ea typeface="Gotham"/>
                  <a:cs typeface="Gotham"/>
                  <a:sym typeface="Gotham"/>
                </a:rPr>
                <a:t>5</a:t>
              </a:r>
            </a:p>
          </p:txBody>
        </p:sp>
      </p:grpSp>
      <p:grpSp>
        <p:nvGrpSpPr>
          <p:cNvPr id="16" name="Group 8">
            <a:extLst>
              <a:ext uri="{FF2B5EF4-FFF2-40B4-BE49-F238E27FC236}">
                <a16:creationId xmlns:a16="http://schemas.microsoft.com/office/drawing/2014/main" id="{AC8ADEFD-7417-675D-6F8C-F1BDCA21C2E7}"/>
              </a:ext>
            </a:extLst>
          </p:cNvPr>
          <p:cNvGrpSpPr/>
          <p:nvPr/>
        </p:nvGrpSpPr>
        <p:grpSpPr>
          <a:xfrm>
            <a:off x="951509" y="3320505"/>
            <a:ext cx="508158" cy="543805"/>
            <a:chOff x="0" y="0"/>
            <a:chExt cx="812800" cy="869819"/>
          </a:xfrm>
        </p:grpSpPr>
        <p:sp>
          <p:nvSpPr>
            <p:cNvPr id="17" name="Freeform 9">
              <a:extLst>
                <a:ext uri="{FF2B5EF4-FFF2-40B4-BE49-F238E27FC236}">
                  <a16:creationId xmlns:a16="http://schemas.microsoft.com/office/drawing/2014/main" id="{56F82794-EB17-E949-5024-F342A89458DE}"/>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0">
              <a:extLst>
                <a:ext uri="{FF2B5EF4-FFF2-40B4-BE49-F238E27FC236}">
                  <a16:creationId xmlns:a16="http://schemas.microsoft.com/office/drawing/2014/main" id="{E5AF0822-886F-0C9E-D66C-8CDBD4F1F84B}"/>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9" name="Group 11">
            <a:extLst>
              <a:ext uri="{FF2B5EF4-FFF2-40B4-BE49-F238E27FC236}">
                <a16:creationId xmlns:a16="http://schemas.microsoft.com/office/drawing/2014/main" id="{8F82F972-885A-E960-49CE-4EFE987287F1}"/>
              </a:ext>
            </a:extLst>
          </p:cNvPr>
          <p:cNvGrpSpPr/>
          <p:nvPr/>
        </p:nvGrpSpPr>
        <p:grpSpPr>
          <a:xfrm>
            <a:off x="951509" y="1987111"/>
            <a:ext cx="508158" cy="543805"/>
            <a:chOff x="0" y="0"/>
            <a:chExt cx="812800" cy="869819"/>
          </a:xfrm>
        </p:grpSpPr>
        <p:sp>
          <p:nvSpPr>
            <p:cNvPr id="20" name="Freeform 12">
              <a:extLst>
                <a:ext uri="{FF2B5EF4-FFF2-40B4-BE49-F238E27FC236}">
                  <a16:creationId xmlns:a16="http://schemas.microsoft.com/office/drawing/2014/main" id="{26EA3E9D-D644-655B-797F-12780384F8B0}"/>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13">
              <a:extLst>
                <a:ext uri="{FF2B5EF4-FFF2-40B4-BE49-F238E27FC236}">
                  <a16:creationId xmlns:a16="http://schemas.microsoft.com/office/drawing/2014/main" id="{F98C4656-7EFE-72FC-FB16-420A6B6CC132}"/>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22" name="Group 14">
            <a:extLst>
              <a:ext uri="{FF2B5EF4-FFF2-40B4-BE49-F238E27FC236}">
                <a16:creationId xmlns:a16="http://schemas.microsoft.com/office/drawing/2014/main" id="{16854F31-B283-E59C-ADB0-F0C47DC006DF}"/>
              </a:ext>
            </a:extLst>
          </p:cNvPr>
          <p:cNvGrpSpPr/>
          <p:nvPr/>
        </p:nvGrpSpPr>
        <p:grpSpPr>
          <a:xfrm>
            <a:off x="951509" y="3988135"/>
            <a:ext cx="508158" cy="543805"/>
            <a:chOff x="0" y="0"/>
            <a:chExt cx="812800" cy="869819"/>
          </a:xfrm>
        </p:grpSpPr>
        <p:sp>
          <p:nvSpPr>
            <p:cNvPr id="23" name="Freeform 15">
              <a:extLst>
                <a:ext uri="{FF2B5EF4-FFF2-40B4-BE49-F238E27FC236}">
                  <a16:creationId xmlns:a16="http://schemas.microsoft.com/office/drawing/2014/main" id="{D78C5F5C-73FC-ADC4-FBA2-23B0C75FDA5E}"/>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16">
              <a:extLst>
                <a:ext uri="{FF2B5EF4-FFF2-40B4-BE49-F238E27FC236}">
                  <a16:creationId xmlns:a16="http://schemas.microsoft.com/office/drawing/2014/main" id="{3EA229EF-A52D-835C-590A-C0DD620CD6B4}"/>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25" name="Group 17">
            <a:extLst>
              <a:ext uri="{FF2B5EF4-FFF2-40B4-BE49-F238E27FC236}">
                <a16:creationId xmlns:a16="http://schemas.microsoft.com/office/drawing/2014/main" id="{2F89ABEB-C4A7-6AA1-1052-027B4DC015B6}"/>
              </a:ext>
            </a:extLst>
          </p:cNvPr>
          <p:cNvGrpSpPr/>
          <p:nvPr/>
        </p:nvGrpSpPr>
        <p:grpSpPr>
          <a:xfrm>
            <a:off x="951509" y="2652874"/>
            <a:ext cx="508158" cy="543805"/>
            <a:chOff x="0" y="0"/>
            <a:chExt cx="812800" cy="869819"/>
          </a:xfrm>
        </p:grpSpPr>
        <p:sp>
          <p:nvSpPr>
            <p:cNvPr id="26" name="Freeform 18">
              <a:extLst>
                <a:ext uri="{FF2B5EF4-FFF2-40B4-BE49-F238E27FC236}">
                  <a16:creationId xmlns:a16="http://schemas.microsoft.com/office/drawing/2014/main" id="{C56AB3F5-FA2E-8DB1-98DA-D663AC990511}"/>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19">
              <a:extLst>
                <a:ext uri="{FF2B5EF4-FFF2-40B4-BE49-F238E27FC236}">
                  <a16:creationId xmlns:a16="http://schemas.microsoft.com/office/drawing/2014/main" id="{79FB9976-1710-47D7-E2A8-0DE5B8157B0E}"/>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8" name="Group 20">
            <a:extLst>
              <a:ext uri="{FF2B5EF4-FFF2-40B4-BE49-F238E27FC236}">
                <a16:creationId xmlns:a16="http://schemas.microsoft.com/office/drawing/2014/main" id="{9240F2C8-DD8F-65A6-2A00-FA2BB3A8B139}"/>
              </a:ext>
            </a:extLst>
          </p:cNvPr>
          <p:cNvGrpSpPr/>
          <p:nvPr/>
        </p:nvGrpSpPr>
        <p:grpSpPr>
          <a:xfrm>
            <a:off x="903869" y="4734833"/>
            <a:ext cx="508158" cy="543805"/>
            <a:chOff x="0" y="0"/>
            <a:chExt cx="812800" cy="869819"/>
          </a:xfrm>
        </p:grpSpPr>
        <p:sp>
          <p:nvSpPr>
            <p:cNvPr id="29" name="Freeform 21">
              <a:extLst>
                <a:ext uri="{FF2B5EF4-FFF2-40B4-BE49-F238E27FC236}">
                  <a16:creationId xmlns:a16="http://schemas.microsoft.com/office/drawing/2014/main" id="{09C5BC63-279D-E88F-2D4B-10EC5A6B701B}"/>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txBody>
            <a:bodyPr/>
            <a:lstStyle/>
            <a:p>
              <a:endParaRPr lang="en-US" dirty="0"/>
            </a:p>
          </p:txBody>
        </p:sp>
        <p:sp>
          <p:nvSpPr>
            <p:cNvPr id="30" name="TextBox 22">
              <a:extLst>
                <a:ext uri="{FF2B5EF4-FFF2-40B4-BE49-F238E27FC236}">
                  <a16:creationId xmlns:a16="http://schemas.microsoft.com/office/drawing/2014/main" id="{26E2133C-DB06-F935-70E4-6030F478E8DF}"/>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ea typeface="Gotham"/>
                  <a:cs typeface="Gotham"/>
                  <a:sym typeface="Gotham"/>
                </a:rPr>
                <a:t>5</a:t>
              </a:r>
            </a:p>
          </p:txBody>
        </p:sp>
      </p:grpSp>
      <p:grpSp>
        <p:nvGrpSpPr>
          <p:cNvPr id="31" name="Group 23">
            <a:extLst>
              <a:ext uri="{FF2B5EF4-FFF2-40B4-BE49-F238E27FC236}">
                <a16:creationId xmlns:a16="http://schemas.microsoft.com/office/drawing/2014/main" id="{339DCC0C-EF5D-C65D-23DB-7C446462271C}"/>
              </a:ext>
            </a:extLst>
          </p:cNvPr>
          <p:cNvGrpSpPr/>
          <p:nvPr/>
        </p:nvGrpSpPr>
        <p:grpSpPr>
          <a:xfrm>
            <a:off x="966824" y="5442337"/>
            <a:ext cx="508158" cy="543805"/>
            <a:chOff x="0" y="0"/>
            <a:chExt cx="812800" cy="869819"/>
          </a:xfrm>
        </p:grpSpPr>
        <p:sp>
          <p:nvSpPr>
            <p:cNvPr id="32" name="Freeform 24">
              <a:extLst>
                <a:ext uri="{FF2B5EF4-FFF2-40B4-BE49-F238E27FC236}">
                  <a16:creationId xmlns:a16="http://schemas.microsoft.com/office/drawing/2014/main" id="{071D6E6A-EDBF-3C7E-E500-0E797866F2A0}"/>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25">
              <a:extLst>
                <a:ext uri="{FF2B5EF4-FFF2-40B4-BE49-F238E27FC236}">
                  <a16:creationId xmlns:a16="http://schemas.microsoft.com/office/drawing/2014/main" id="{D36E4B54-C01A-A0EB-62ED-830EC6B84BA5}"/>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34" name="Group 26">
            <a:extLst>
              <a:ext uri="{FF2B5EF4-FFF2-40B4-BE49-F238E27FC236}">
                <a16:creationId xmlns:a16="http://schemas.microsoft.com/office/drawing/2014/main" id="{A9EDE4A2-BC34-A806-F625-1EE818D2FC2F}"/>
              </a:ext>
            </a:extLst>
          </p:cNvPr>
          <p:cNvGrpSpPr/>
          <p:nvPr/>
        </p:nvGrpSpPr>
        <p:grpSpPr>
          <a:xfrm>
            <a:off x="951509" y="6169039"/>
            <a:ext cx="508158" cy="543805"/>
            <a:chOff x="0" y="0"/>
            <a:chExt cx="812800" cy="869819"/>
          </a:xfrm>
        </p:grpSpPr>
        <p:sp>
          <p:nvSpPr>
            <p:cNvPr id="35" name="Freeform 27">
              <a:extLst>
                <a:ext uri="{FF2B5EF4-FFF2-40B4-BE49-F238E27FC236}">
                  <a16:creationId xmlns:a16="http://schemas.microsoft.com/office/drawing/2014/main" id="{69C18458-E97C-E8DE-6880-44DFAD715E4C}"/>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6" name="TextBox 28">
              <a:extLst>
                <a:ext uri="{FF2B5EF4-FFF2-40B4-BE49-F238E27FC236}">
                  <a16:creationId xmlns:a16="http://schemas.microsoft.com/office/drawing/2014/main" id="{A7824D56-9C93-3D18-DD45-1B27283EA98A}"/>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ea typeface="Gotham"/>
                  <a:cs typeface="Gotham"/>
                  <a:sym typeface="Gotham"/>
                </a:rPr>
                <a:t>7</a:t>
              </a:r>
            </a:p>
          </p:txBody>
        </p:sp>
      </p:grpSp>
      <p:grpSp>
        <p:nvGrpSpPr>
          <p:cNvPr id="37" name="Group 29">
            <a:extLst>
              <a:ext uri="{FF2B5EF4-FFF2-40B4-BE49-F238E27FC236}">
                <a16:creationId xmlns:a16="http://schemas.microsoft.com/office/drawing/2014/main" id="{6127C7BE-71A3-EA1F-EB62-92469AA78A43}"/>
              </a:ext>
            </a:extLst>
          </p:cNvPr>
          <p:cNvGrpSpPr/>
          <p:nvPr/>
        </p:nvGrpSpPr>
        <p:grpSpPr>
          <a:xfrm>
            <a:off x="919184" y="7952406"/>
            <a:ext cx="508158" cy="543805"/>
            <a:chOff x="0" y="0"/>
            <a:chExt cx="812800" cy="869819"/>
          </a:xfrm>
        </p:grpSpPr>
        <p:sp>
          <p:nvSpPr>
            <p:cNvPr id="38" name="Freeform 30">
              <a:extLst>
                <a:ext uri="{FF2B5EF4-FFF2-40B4-BE49-F238E27FC236}">
                  <a16:creationId xmlns:a16="http://schemas.microsoft.com/office/drawing/2014/main" id="{75EA1BBC-5F71-6A7E-BBE2-3EF9DB84DCD9}"/>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FFF"/>
            </a:solidFill>
            <a:ln w="9525" cap="sq">
              <a:solidFill>
                <a:srgbClr val="FD6220"/>
              </a:solidFill>
              <a:prstDash val="solid"/>
              <a:miter/>
            </a:ln>
          </p:spPr>
        </p:sp>
        <p:sp>
          <p:nvSpPr>
            <p:cNvPr id="39" name="TextBox 31">
              <a:extLst>
                <a:ext uri="{FF2B5EF4-FFF2-40B4-BE49-F238E27FC236}">
                  <a16:creationId xmlns:a16="http://schemas.microsoft.com/office/drawing/2014/main" id="{E8AD1C7F-C2E8-6455-D8A3-1E47ABF0FB90}"/>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ea typeface="Gotham"/>
                  <a:cs typeface="Gotham"/>
                  <a:sym typeface="Gotham"/>
                </a:rPr>
                <a:t>9</a:t>
              </a:r>
            </a:p>
          </p:txBody>
        </p:sp>
      </p:grpSp>
      <p:sp>
        <p:nvSpPr>
          <p:cNvPr id="41" name="TextBox 40">
            <a:extLst>
              <a:ext uri="{FF2B5EF4-FFF2-40B4-BE49-F238E27FC236}">
                <a16:creationId xmlns:a16="http://schemas.microsoft.com/office/drawing/2014/main" id="{0B225CC3-13B1-358D-33F7-919DE3C7C58C}"/>
              </a:ext>
            </a:extLst>
          </p:cNvPr>
          <p:cNvSpPr txBox="1"/>
          <p:nvPr/>
        </p:nvSpPr>
        <p:spPr>
          <a:xfrm>
            <a:off x="1013607" y="7186540"/>
            <a:ext cx="383959" cy="369332"/>
          </a:xfrm>
          <a:prstGeom prst="rect">
            <a:avLst/>
          </a:prstGeom>
          <a:noFill/>
        </p:spPr>
        <p:txBody>
          <a:bodyPr wrap="square">
            <a:spAutoFit/>
          </a:bodyPr>
          <a:lstStyle/>
          <a:p>
            <a:r>
              <a:rPr lang="en-US" sz="1800" dirty="0">
                <a:solidFill>
                  <a:srgbClr val="FFFEFE"/>
                </a:solidFill>
                <a:latin typeface="Gotham"/>
                <a:ea typeface="Gotham"/>
                <a:cs typeface="Gotham"/>
                <a:sym typeface="Gotham"/>
              </a:rPr>
              <a:t>8</a:t>
            </a:r>
            <a:endParaRPr lang="en-US" dirty="0"/>
          </a:p>
        </p:txBody>
      </p:sp>
      <p:sp>
        <p:nvSpPr>
          <p:cNvPr id="42" name="Freeform 8">
            <a:extLst>
              <a:ext uri="{FF2B5EF4-FFF2-40B4-BE49-F238E27FC236}">
                <a16:creationId xmlns:a16="http://schemas.microsoft.com/office/drawing/2014/main" id="{360E1823-DE81-F6C5-974F-27C3E7BFFCBC}"/>
              </a:ext>
            </a:extLst>
          </p:cNvPr>
          <p:cNvSpPr/>
          <p:nvPr/>
        </p:nvSpPr>
        <p:spPr>
          <a:xfrm>
            <a:off x="1630680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5" name="Group 5"/>
          <p:cNvGrpSpPr/>
          <p:nvPr/>
        </p:nvGrpSpPr>
        <p:grpSpPr>
          <a:xfrm>
            <a:off x="856350" y="7585172"/>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af-ZA" sz="2699" dirty="0">
                  <a:solidFill>
                    <a:srgbClr val="FFFEFE"/>
                  </a:solidFill>
                  <a:latin typeface="Gotham"/>
                  <a:ea typeface="Gotham"/>
                  <a:cs typeface="Gotham"/>
                  <a:sym typeface="Gotham"/>
                </a:rPr>
                <a:t>9</a:t>
              </a:r>
              <a:endParaRPr lang="en-US" sz="2699" dirty="0">
                <a:solidFill>
                  <a:srgbClr val="FFFEFE"/>
                </a:solidFill>
                <a:latin typeface="Gotham"/>
                <a:ea typeface="Gotham"/>
                <a:cs typeface="Gotham"/>
                <a:sym typeface="Gotham"/>
              </a:endParaRPr>
            </a:p>
          </p:txBody>
        </p:sp>
      </p:grpSp>
      <p:grpSp>
        <p:nvGrpSpPr>
          <p:cNvPr id="8" name="Group 8"/>
          <p:cNvGrpSpPr/>
          <p:nvPr/>
        </p:nvGrpSpPr>
        <p:grpSpPr>
          <a:xfrm>
            <a:off x="977741" y="3315742"/>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77741"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77741" y="3983373"/>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77741"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77740" y="6057598"/>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3" name="Group 23"/>
          <p:cNvGrpSpPr/>
          <p:nvPr/>
        </p:nvGrpSpPr>
        <p:grpSpPr>
          <a:xfrm>
            <a:off x="977741" y="465100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sp>
        <p:nvSpPr>
          <p:cNvPr id="26" name="TextBox 26"/>
          <p:cNvSpPr txBox="1"/>
          <p:nvPr/>
        </p:nvSpPr>
        <p:spPr>
          <a:xfrm>
            <a:off x="2859440" y="1002312"/>
            <a:ext cx="12373639" cy="1079664"/>
          </a:xfrm>
          <a:prstGeom prst="rect">
            <a:avLst/>
          </a:prstGeom>
        </p:spPr>
        <p:txBody>
          <a:bodyPr lIns="0" tIns="0" rIns="0" bIns="0" rtlCol="0" anchor="t">
            <a:spAutoFit/>
          </a:bodyPr>
          <a:lstStyle/>
          <a:p>
            <a:pPr algn="l">
              <a:lnSpc>
                <a:spcPts val="8740"/>
              </a:lnSpc>
              <a:spcBef>
                <a:spcPct val="0"/>
              </a:spcBef>
            </a:pPr>
            <a:r>
              <a:rPr lang="en-US" sz="6243">
                <a:solidFill>
                  <a:srgbClr val="191919"/>
                </a:solidFill>
                <a:latin typeface="Gotham Bold"/>
                <a:ea typeface="Gotham Bold"/>
                <a:cs typeface="Gotham Bold"/>
                <a:sym typeface="Gotham Bold"/>
              </a:rPr>
              <a:t>REFLECTIONS ON GROWTH</a:t>
            </a:r>
          </a:p>
        </p:txBody>
      </p:sp>
      <p:sp>
        <p:nvSpPr>
          <p:cNvPr id="27" name="TextBox 27"/>
          <p:cNvSpPr txBox="1"/>
          <p:nvPr/>
        </p:nvSpPr>
        <p:spPr>
          <a:xfrm>
            <a:off x="2859440" y="2516485"/>
            <a:ext cx="14203000" cy="2528570"/>
          </a:xfrm>
          <a:prstGeom prst="rect">
            <a:avLst/>
          </a:prstGeom>
        </p:spPr>
        <p:txBody>
          <a:bodyPr lIns="0" tIns="0" rIns="0" bIns="0" rtlCol="0" anchor="t">
            <a:spAutoFit/>
          </a:bodyPr>
          <a:lstStyle/>
          <a:p>
            <a:pPr algn="l">
              <a:lnSpc>
                <a:spcPts val="3499"/>
              </a:lnSpc>
            </a:pPr>
            <a:r>
              <a:rPr lang="en-US" sz="2499" dirty="0">
                <a:solidFill>
                  <a:srgbClr val="191919"/>
                </a:solidFill>
                <a:latin typeface="Gotham Bold"/>
                <a:ea typeface="Gotham Bold"/>
                <a:cs typeface="Gotham Bold"/>
                <a:sym typeface="Gotham Bold"/>
              </a:rPr>
              <a:t>Personal Growth</a:t>
            </a:r>
          </a:p>
          <a:p>
            <a:pPr marL="518160" lvl="1" indent="-259080" algn="l">
              <a:lnSpc>
                <a:spcPts val="3359"/>
              </a:lnSpc>
              <a:buAutoNum type="arabicPeriod"/>
            </a:pPr>
            <a:r>
              <a:rPr lang="en-US" sz="2400" dirty="0">
                <a:solidFill>
                  <a:srgbClr val="191919"/>
                </a:solidFill>
                <a:latin typeface="Arimo"/>
                <a:ea typeface="Arimo"/>
                <a:cs typeface="Arimo"/>
                <a:sym typeface="Arimo"/>
              </a:rPr>
              <a:t>Academic Challenges and Achievements</a:t>
            </a:r>
          </a:p>
          <a:p>
            <a:pPr marL="518160" lvl="1" indent="-259080" algn="just">
              <a:lnSpc>
                <a:spcPts val="3359"/>
              </a:lnSpc>
              <a:buFont typeface="Arial"/>
              <a:buChar char="•"/>
            </a:pPr>
            <a:r>
              <a:rPr lang="en-US" sz="2400" dirty="0">
                <a:solidFill>
                  <a:srgbClr val="191919"/>
                </a:solidFill>
                <a:latin typeface="Arimo"/>
                <a:ea typeface="Arimo"/>
                <a:cs typeface="Arimo"/>
                <a:sym typeface="Arimo"/>
              </a:rPr>
              <a:t>Adapting to a rigorous academic environment</a:t>
            </a:r>
          </a:p>
          <a:p>
            <a:pPr marL="518160" lvl="1" indent="-259080" algn="just">
              <a:lnSpc>
                <a:spcPts val="3359"/>
              </a:lnSpc>
              <a:buFont typeface="Arial"/>
              <a:buChar char="•"/>
            </a:pPr>
            <a:r>
              <a:rPr lang="en-US" sz="2400" dirty="0">
                <a:solidFill>
                  <a:srgbClr val="191919"/>
                </a:solidFill>
                <a:latin typeface="Arimo"/>
                <a:ea typeface="Arimo"/>
                <a:cs typeface="Arimo"/>
                <a:sym typeface="Arimo"/>
              </a:rPr>
              <a:t>Overcoming initial difficulties with advanced coursework and research</a:t>
            </a:r>
          </a:p>
          <a:p>
            <a:pPr marL="518160" lvl="1" indent="-259080" algn="just">
              <a:lnSpc>
                <a:spcPts val="3359"/>
              </a:lnSpc>
              <a:buFont typeface="Arial"/>
              <a:buChar char="•"/>
            </a:pPr>
            <a:r>
              <a:rPr lang="en-US" sz="2400" dirty="0">
                <a:solidFill>
                  <a:srgbClr val="191919"/>
                </a:solidFill>
                <a:latin typeface="Arimo"/>
                <a:ea typeface="Arimo"/>
                <a:cs typeface="Arimo"/>
                <a:sym typeface="Arimo"/>
              </a:rPr>
              <a:t>Celebrating milestones like passing difficult exams or completing significant projects</a:t>
            </a:r>
          </a:p>
          <a:p>
            <a:pPr algn="l">
              <a:lnSpc>
                <a:spcPts val="3359"/>
              </a:lnSpc>
            </a:pPr>
            <a:endParaRPr lang="en-US" sz="2400" dirty="0">
              <a:solidFill>
                <a:srgbClr val="191919"/>
              </a:solidFill>
              <a:latin typeface="Arimo"/>
              <a:ea typeface="Arimo"/>
              <a:cs typeface="Arimo"/>
              <a:sym typeface="Arimo"/>
            </a:endParaRPr>
          </a:p>
        </p:txBody>
      </p:sp>
      <p:grpSp>
        <p:nvGrpSpPr>
          <p:cNvPr id="28" name="Group 28"/>
          <p:cNvGrpSpPr/>
          <p:nvPr/>
        </p:nvGrpSpPr>
        <p:grpSpPr>
          <a:xfrm>
            <a:off x="1008365" y="5364758"/>
            <a:ext cx="508158" cy="543805"/>
            <a:chOff x="0" y="0"/>
            <a:chExt cx="812800" cy="869819"/>
          </a:xfrm>
        </p:grpSpPr>
        <p:sp>
          <p:nvSpPr>
            <p:cNvPr id="29" name="Freeform 2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0" name="TextBox 3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ea typeface="Gotham"/>
                  <a:cs typeface="Gotham"/>
                  <a:sym typeface="Gotham"/>
                </a:rPr>
                <a:t>6</a:t>
              </a:r>
            </a:p>
          </p:txBody>
        </p:sp>
      </p:grpSp>
      <p:grpSp>
        <p:nvGrpSpPr>
          <p:cNvPr id="31" name="Group 31"/>
          <p:cNvGrpSpPr/>
          <p:nvPr/>
        </p:nvGrpSpPr>
        <p:grpSpPr>
          <a:xfrm>
            <a:off x="1056005" y="8847321"/>
            <a:ext cx="508158" cy="543805"/>
            <a:chOff x="0" y="0"/>
            <a:chExt cx="812800" cy="869819"/>
          </a:xfrm>
        </p:grpSpPr>
        <p:sp>
          <p:nvSpPr>
            <p:cNvPr id="32" name="Freeform 3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ea typeface="Gotham"/>
                  <a:cs typeface="Gotham"/>
                  <a:sym typeface="Gotham"/>
                </a:rPr>
                <a:t>10</a:t>
              </a:r>
            </a:p>
          </p:txBody>
        </p:sp>
      </p:grpSp>
      <p:grpSp>
        <p:nvGrpSpPr>
          <p:cNvPr id="34" name="Group 34"/>
          <p:cNvGrpSpPr/>
          <p:nvPr/>
        </p:nvGrpSpPr>
        <p:grpSpPr>
          <a:xfrm>
            <a:off x="13868400" y="2324370"/>
            <a:ext cx="2061101" cy="120881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126549" y="5024898"/>
            <a:ext cx="15132751" cy="1672590"/>
          </a:xfrm>
          <a:prstGeom prst="rect">
            <a:avLst/>
          </a:prstGeom>
        </p:spPr>
        <p:txBody>
          <a:bodyPr lIns="0" tIns="0" rIns="0" bIns="0" rtlCol="0" anchor="t">
            <a:spAutoFit/>
          </a:bodyPr>
          <a:lstStyle/>
          <a:p>
            <a:pPr algn="l">
              <a:lnSpc>
                <a:spcPts val="3359"/>
              </a:lnSpc>
              <a:spcBef>
                <a:spcPct val="0"/>
              </a:spcBef>
            </a:pPr>
            <a:r>
              <a:rPr lang="en-US" sz="2400" dirty="0">
                <a:solidFill>
                  <a:srgbClr val="191919"/>
                </a:solidFill>
                <a:latin typeface="Arimo"/>
                <a:ea typeface="Arimo"/>
                <a:cs typeface="Arimo"/>
                <a:sym typeface="Arimo"/>
              </a:rPr>
              <a:t>          2.</a:t>
            </a:r>
            <a:r>
              <a:rPr lang="en-US" sz="2400" u="none" strike="noStrike" dirty="0">
                <a:solidFill>
                  <a:srgbClr val="191919"/>
                </a:solidFill>
                <a:latin typeface="Arimo"/>
                <a:ea typeface="Arimo"/>
                <a:cs typeface="Arimo"/>
                <a:sym typeface="Arimo"/>
              </a:rPr>
              <a:t>Independence and Self-reliance</a:t>
            </a:r>
          </a:p>
          <a:p>
            <a:pPr marL="1036320" lvl="2" indent="-345440" algn="just">
              <a:lnSpc>
                <a:spcPts val="3359"/>
              </a:lnSpc>
              <a:spcBef>
                <a:spcPct val="0"/>
              </a:spcBef>
              <a:buFont typeface="Arial"/>
              <a:buChar char="⚬"/>
            </a:pPr>
            <a:r>
              <a:rPr lang="en-US" sz="2400" u="none" strike="noStrike" dirty="0">
                <a:solidFill>
                  <a:srgbClr val="191919"/>
                </a:solidFill>
                <a:latin typeface="Arimo"/>
                <a:ea typeface="Arimo"/>
                <a:cs typeface="Arimo"/>
                <a:sym typeface="Arimo"/>
              </a:rPr>
              <a:t>Managing life away from home, including budgeting and daily tasks</a:t>
            </a:r>
          </a:p>
          <a:p>
            <a:pPr marL="1036320" lvl="2" indent="-345440" algn="just">
              <a:lnSpc>
                <a:spcPts val="3359"/>
              </a:lnSpc>
              <a:spcBef>
                <a:spcPct val="0"/>
              </a:spcBef>
              <a:buFont typeface="Arial"/>
              <a:buChar char="⚬"/>
            </a:pPr>
            <a:r>
              <a:rPr lang="en-US" sz="2400" u="none" strike="noStrike" dirty="0">
                <a:solidFill>
                  <a:srgbClr val="191919"/>
                </a:solidFill>
                <a:latin typeface="Arimo"/>
                <a:ea typeface="Arimo"/>
                <a:cs typeface="Arimo"/>
                <a:sym typeface="Arimo"/>
              </a:rPr>
              <a:t>Developing time management and organizational skills</a:t>
            </a:r>
          </a:p>
          <a:p>
            <a:pPr marL="1036320" lvl="2" indent="-345440" algn="just">
              <a:lnSpc>
                <a:spcPts val="3359"/>
              </a:lnSpc>
              <a:spcBef>
                <a:spcPct val="0"/>
              </a:spcBef>
              <a:buFont typeface="Arial"/>
              <a:buChar char="⚬"/>
            </a:pPr>
            <a:r>
              <a:rPr lang="en-US" sz="2400" u="none" strike="noStrike" dirty="0">
                <a:solidFill>
                  <a:srgbClr val="191919"/>
                </a:solidFill>
                <a:latin typeface="Arimo"/>
                <a:ea typeface="Arimo"/>
                <a:cs typeface="Arimo"/>
                <a:sym typeface="Arimo"/>
              </a:rPr>
              <a:t>Becoming more self-sufficient and resilient</a:t>
            </a:r>
          </a:p>
        </p:txBody>
      </p:sp>
      <p:sp>
        <p:nvSpPr>
          <p:cNvPr id="38" name="TextBox 38"/>
          <p:cNvSpPr txBox="1"/>
          <p:nvPr/>
        </p:nvSpPr>
        <p:spPr>
          <a:xfrm>
            <a:off x="2712766" y="7036066"/>
            <a:ext cx="13960316" cy="3060700"/>
          </a:xfrm>
          <a:prstGeom prst="rect">
            <a:avLst/>
          </a:prstGeom>
        </p:spPr>
        <p:txBody>
          <a:bodyPr lIns="0" tIns="0" rIns="0" bIns="0" rtlCol="0" anchor="t">
            <a:spAutoFit/>
          </a:bodyPr>
          <a:lstStyle/>
          <a:p>
            <a:pPr algn="l">
              <a:lnSpc>
                <a:spcPts val="3499"/>
              </a:lnSpc>
              <a:spcBef>
                <a:spcPct val="0"/>
              </a:spcBef>
            </a:pPr>
            <a:r>
              <a:rPr lang="en-US" sz="2499" u="none" strike="noStrike" dirty="0">
                <a:solidFill>
                  <a:srgbClr val="191919"/>
                </a:solidFill>
                <a:latin typeface="Gotham Bold"/>
                <a:ea typeface="Gotham Bold"/>
                <a:cs typeface="Gotham Bold"/>
                <a:sym typeface="Gotham Bold"/>
              </a:rPr>
              <a:t>Collective Growth</a:t>
            </a:r>
          </a:p>
          <a:p>
            <a:pPr marL="539749" lvl="1" indent="-269875" algn="l">
              <a:lnSpc>
                <a:spcPts val="3499"/>
              </a:lnSpc>
              <a:spcBef>
                <a:spcPct val="0"/>
              </a:spcBef>
              <a:buAutoNum type="arabicPeriod"/>
            </a:pPr>
            <a:r>
              <a:rPr lang="en-US" sz="2499" u="none" strike="noStrike" dirty="0">
                <a:solidFill>
                  <a:srgbClr val="191919"/>
                </a:solidFill>
                <a:latin typeface="Arimo"/>
                <a:ea typeface="Arimo"/>
                <a:cs typeface="Arimo"/>
                <a:sym typeface="Arimo"/>
              </a:rPr>
              <a:t>Teamwork and Collaboration</a:t>
            </a:r>
          </a:p>
          <a:p>
            <a:pPr marL="1079499" lvl="2" indent="-359833" algn="l">
              <a:lnSpc>
                <a:spcPts val="3499"/>
              </a:lnSpc>
              <a:spcBef>
                <a:spcPct val="0"/>
              </a:spcBef>
              <a:buFont typeface="Arial"/>
              <a:buChar char="⚬"/>
            </a:pPr>
            <a:r>
              <a:rPr lang="en-US" sz="2499" u="none" strike="noStrike" dirty="0">
                <a:solidFill>
                  <a:srgbClr val="191919"/>
                </a:solidFill>
                <a:latin typeface="Arimo"/>
                <a:ea typeface="Arimo"/>
                <a:cs typeface="Arimo"/>
                <a:sym typeface="Arimo"/>
              </a:rPr>
              <a:t>Working on group projects and research with peers</a:t>
            </a:r>
          </a:p>
          <a:p>
            <a:pPr algn="l">
              <a:lnSpc>
                <a:spcPts val="3499"/>
              </a:lnSpc>
              <a:spcBef>
                <a:spcPct val="0"/>
              </a:spcBef>
            </a:pPr>
            <a:r>
              <a:rPr lang="en-US" sz="2499" u="none" strike="noStrike" dirty="0">
                <a:solidFill>
                  <a:srgbClr val="191919"/>
                </a:solidFill>
                <a:latin typeface="Arimo Bold"/>
                <a:ea typeface="Arimo Bold"/>
                <a:cs typeface="Arimo Bold"/>
                <a:sym typeface="Arimo Bold"/>
              </a:rPr>
              <a:t>  </a:t>
            </a:r>
          </a:p>
          <a:p>
            <a:pPr algn="l">
              <a:lnSpc>
                <a:spcPts val="3499"/>
              </a:lnSpc>
              <a:spcBef>
                <a:spcPct val="0"/>
              </a:spcBef>
            </a:pPr>
            <a:r>
              <a:rPr lang="en-US" sz="2499" u="none" strike="noStrike" dirty="0">
                <a:solidFill>
                  <a:srgbClr val="191919"/>
                </a:solidFill>
                <a:latin typeface="Arimo Bold"/>
                <a:ea typeface="Arimo Bold"/>
                <a:cs typeface="Arimo Bold"/>
                <a:sym typeface="Arimo Bold"/>
              </a:rPr>
              <a:t>   </a:t>
            </a:r>
            <a:r>
              <a:rPr lang="en-US" sz="2499" u="none" strike="noStrike" dirty="0">
                <a:solidFill>
                  <a:srgbClr val="191919"/>
                </a:solidFill>
                <a:latin typeface="Arimo"/>
                <a:ea typeface="Arimo"/>
                <a:cs typeface="Arimo"/>
                <a:sym typeface="Arimo"/>
              </a:rPr>
              <a:t>2</a:t>
            </a:r>
            <a:r>
              <a:rPr lang="en-US" sz="2499" u="none" strike="noStrike" dirty="0">
                <a:solidFill>
                  <a:srgbClr val="191919"/>
                </a:solidFill>
                <a:latin typeface="Arimo Bold"/>
                <a:ea typeface="Arimo Bold"/>
                <a:cs typeface="Arimo Bold"/>
                <a:sym typeface="Arimo Bold"/>
              </a:rPr>
              <a:t>. </a:t>
            </a:r>
            <a:r>
              <a:rPr lang="en-US" sz="2499" u="none" strike="noStrike" dirty="0">
                <a:solidFill>
                  <a:srgbClr val="191919"/>
                </a:solidFill>
                <a:latin typeface="Arimo"/>
                <a:ea typeface="Arimo"/>
                <a:cs typeface="Arimo"/>
                <a:sym typeface="Arimo"/>
              </a:rPr>
              <a:t>Shared Challenges and Successes</a:t>
            </a:r>
          </a:p>
          <a:p>
            <a:pPr marL="1079499" lvl="2" indent="-359833" algn="l">
              <a:lnSpc>
                <a:spcPts val="3499"/>
              </a:lnSpc>
              <a:spcBef>
                <a:spcPct val="0"/>
              </a:spcBef>
              <a:buFont typeface="Arial"/>
              <a:buChar char="⚬"/>
            </a:pPr>
            <a:r>
              <a:rPr lang="en-US" sz="2499" u="none" strike="noStrike" dirty="0">
                <a:solidFill>
                  <a:srgbClr val="191919"/>
                </a:solidFill>
                <a:latin typeface="Arimo"/>
                <a:ea typeface="Arimo"/>
                <a:cs typeface="Arimo"/>
                <a:sym typeface="Arimo"/>
              </a:rPr>
              <a:t>Facing and overcoming common challenges such as homesickness and academic pressure</a:t>
            </a:r>
          </a:p>
          <a:p>
            <a:pPr marL="1079499" lvl="2" indent="-359833" algn="l">
              <a:lnSpc>
                <a:spcPts val="3499"/>
              </a:lnSpc>
              <a:spcBef>
                <a:spcPct val="0"/>
              </a:spcBef>
              <a:buFont typeface="Arial"/>
              <a:buChar char="⚬"/>
            </a:pPr>
            <a:r>
              <a:rPr lang="en-US" sz="2499" u="none" strike="noStrike" dirty="0">
                <a:solidFill>
                  <a:srgbClr val="191919"/>
                </a:solidFill>
                <a:latin typeface="Arimo"/>
                <a:ea typeface="Arimo"/>
                <a:cs typeface="Arimo"/>
                <a:sym typeface="Arimo"/>
              </a:rPr>
              <a:t>Strengthening bonds through shared experiences and mutual support</a:t>
            </a:r>
          </a:p>
        </p:txBody>
      </p:sp>
      <p:sp>
        <p:nvSpPr>
          <p:cNvPr id="39" name="Freeform 2">
            <a:extLst>
              <a:ext uri="{FF2B5EF4-FFF2-40B4-BE49-F238E27FC236}">
                <a16:creationId xmlns:a16="http://schemas.microsoft.com/office/drawing/2014/main" id="{9B7145A5-3AB0-CA27-B6B6-85DAD3DC34BE}"/>
              </a:ext>
            </a:extLst>
          </p:cNvPr>
          <p:cNvSpPr/>
          <p:nvPr/>
        </p:nvSpPr>
        <p:spPr>
          <a:xfrm rot="10800000">
            <a:off x="12235183" y="0"/>
            <a:ext cx="6132760" cy="613276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32">
            <a:extLst>
              <a:ext uri="{FF2B5EF4-FFF2-40B4-BE49-F238E27FC236}">
                <a16:creationId xmlns:a16="http://schemas.microsoft.com/office/drawing/2014/main" id="{2FA23E39-1A76-B8CA-DBEE-84256F1CDB52}"/>
              </a:ext>
            </a:extLst>
          </p:cNvPr>
          <p:cNvSpPr/>
          <p:nvPr/>
        </p:nvSpPr>
        <p:spPr>
          <a:xfrm>
            <a:off x="1008365" y="6796060"/>
            <a:ext cx="508158" cy="543805"/>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txBody>
          <a:bodyPr/>
          <a:lstStyle/>
          <a:p>
            <a:pPr algn="ctr"/>
            <a:r>
              <a:rPr lang="en-US" sz="1800" dirty="0">
                <a:solidFill>
                  <a:srgbClr val="191919"/>
                </a:solidFill>
                <a:latin typeface="Gotham"/>
                <a:ea typeface="Gotham"/>
                <a:cs typeface="Gotham"/>
                <a:sym typeface="Gotham"/>
              </a:rPr>
              <a:t>8</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8" name="Freeform 8"/>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06082" y="8722448"/>
            <a:ext cx="992463" cy="9924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af-ZA" sz="2699" dirty="0">
                  <a:solidFill>
                    <a:srgbClr val="FFFEFE"/>
                  </a:solidFill>
                  <a:latin typeface="Gotham"/>
                  <a:ea typeface="Gotham"/>
                  <a:cs typeface="Gotham"/>
                  <a:sym typeface="Gotham"/>
                </a:rPr>
                <a:t>10</a:t>
              </a:r>
              <a:endParaRPr lang="en-US" sz="2699" dirty="0">
                <a:solidFill>
                  <a:srgbClr val="FFFEFE"/>
                </a:solidFill>
                <a:latin typeface="Gotham"/>
                <a:ea typeface="Gotham"/>
                <a:cs typeface="Gotham"/>
                <a:sym typeface="Gotham"/>
              </a:endParaRPr>
            </a:p>
          </p:txBody>
        </p:sp>
      </p:grpSp>
      <p:grpSp>
        <p:nvGrpSpPr>
          <p:cNvPr id="12" name="Group 12"/>
          <p:cNvGrpSpPr/>
          <p:nvPr/>
        </p:nvGrpSpPr>
        <p:grpSpPr>
          <a:xfrm>
            <a:off x="948235" y="4447339"/>
            <a:ext cx="508158" cy="543805"/>
            <a:chOff x="0" y="0"/>
            <a:chExt cx="812800" cy="869819"/>
          </a:xfrm>
        </p:grpSpPr>
        <p:sp>
          <p:nvSpPr>
            <p:cNvPr id="13" name="Freeform 1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4" name="TextBox 1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5" name="Group 15"/>
          <p:cNvGrpSpPr/>
          <p:nvPr/>
        </p:nvGrpSpPr>
        <p:grpSpPr>
          <a:xfrm>
            <a:off x="948235" y="3107362"/>
            <a:ext cx="508158" cy="543805"/>
            <a:chOff x="0" y="0"/>
            <a:chExt cx="812800" cy="869819"/>
          </a:xfrm>
        </p:grpSpPr>
        <p:sp>
          <p:nvSpPr>
            <p:cNvPr id="16" name="Freeform 1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7" name="TextBox 1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18" name="Group 18"/>
          <p:cNvGrpSpPr/>
          <p:nvPr/>
        </p:nvGrpSpPr>
        <p:grpSpPr>
          <a:xfrm>
            <a:off x="948235" y="5115753"/>
            <a:ext cx="508158" cy="543805"/>
            <a:chOff x="0" y="0"/>
            <a:chExt cx="812800" cy="869819"/>
          </a:xfrm>
        </p:grpSpPr>
        <p:sp>
          <p:nvSpPr>
            <p:cNvPr id="19" name="Freeform 1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0" name="TextBox 2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1" name="Group 21"/>
          <p:cNvGrpSpPr/>
          <p:nvPr/>
        </p:nvGrpSpPr>
        <p:grpSpPr>
          <a:xfrm>
            <a:off x="948235" y="3776486"/>
            <a:ext cx="508158" cy="543805"/>
            <a:chOff x="0" y="0"/>
            <a:chExt cx="812800" cy="869819"/>
          </a:xfrm>
        </p:grpSpPr>
        <p:sp>
          <p:nvSpPr>
            <p:cNvPr id="22" name="Freeform 2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3" name="TextBox 2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4" name="Group 24"/>
          <p:cNvGrpSpPr/>
          <p:nvPr/>
        </p:nvGrpSpPr>
        <p:grpSpPr>
          <a:xfrm>
            <a:off x="948235" y="7320958"/>
            <a:ext cx="508158" cy="543805"/>
            <a:chOff x="0" y="0"/>
            <a:chExt cx="812800" cy="869819"/>
          </a:xfrm>
        </p:grpSpPr>
        <p:sp>
          <p:nvSpPr>
            <p:cNvPr id="25" name="Freeform 2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6" name="TextBox 2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7" name="Group 27"/>
          <p:cNvGrpSpPr/>
          <p:nvPr/>
        </p:nvGrpSpPr>
        <p:grpSpPr>
          <a:xfrm>
            <a:off x="948235" y="5784877"/>
            <a:ext cx="508158" cy="543805"/>
            <a:chOff x="0" y="0"/>
            <a:chExt cx="812800" cy="869819"/>
          </a:xfrm>
        </p:grpSpPr>
        <p:sp>
          <p:nvSpPr>
            <p:cNvPr id="28" name="Freeform 2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9" name="TextBox 2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sp>
        <p:nvSpPr>
          <p:cNvPr id="30" name="TextBox 30"/>
          <p:cNvSpPr txBox="1"/>
          <p:nvPr/>
        </p:nvSpPr>
        <p:spPr>
          <a:xfrm>
            <a:off x="2126549" y="625148"/>
            <a:ext cx="17785645" cy="1253125"/>
          </a:xfrm>
          <a:prstGeom prst="rect">
            <a:avLst/>
          </a:prstGeom>
        </p:spPr>
        <p:txBody>
          <a:bodyPr lIns="0" tIns="0" rIns="0" bIns="0" rtlCol="0" anchor="t">
            <a:spAutoFit/>
          </a:bodyPr>
          <a:lstStyle/>
          <a:p>
            <a:pPr algn="l">
              <a:lnSpc>
                <a:spcPts val="9350"/>
              </a:lnSpc>
            </a:pPr>
            <a:r>
              <a:rPr lang="en-US" sz="9639" spc="481">
                <a:solidFill>
                  <a:srgbClr val="191919"/>
                </a:solidFill>
                <a:latin typeface="Gotham Bold"/>
                <a:ea typeface="Gotham Bold"/>
                <a:cs typeface="Gotham Bold"/>
                <a:sym typeface="Gotham Bold"/>
              </a:rPr>
              <a:t>Future Outlook</a:t>
            </a:r>
          </a:p>
        </p:txBody>
      </p:sp>
      <p:grpSp>
        <p:nvGrpSpPr>
          <p:cNvPr id="31" name="Group 31"/>
          <p:cNvGrpSpPr/>
          <p:nvPr/>
        </p:nvGrpSpPr>
        <p:grpSpPr>
          <a:xfrm>
            <a:off x="948235" y="2439731"/>
            <a:ext cx="508158" cy="543805"/>
            <a:chOff x="0" y="0"/>
            <a:chExt cx="812800" cy="869819"/>
          </a:xfrm>
        </p:grpSpPr>
        <p:sp>
          <p:nvSpPr>
            <p:cNvPr id="32" name="Freeform 3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34" name="Group 34"/>
          <p:cNvGrpSpPr/>
          <p:nvPr/>
        </p:nvGrpSpPr>
        <p:grpSpPr>
          <a:xfrm>
            <a:off x="948235" y="6516095"/>
            <a:ext cx="508158" cy="543805"/>
            <a:chOff x="0" y="0"/>
            <a:chExt cx="812800" cy="869819"/>
          </a:xfrm>
        </p:grpSpPr>
        <p:sp>
          <p:nvSpPr>
            <p:cNvPr id="35" name="Freeform 3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6" name="TextBox 3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af-ZA" sz="1700" dirty="0">
                  <a:solidFill>
                    <a:srgbClr val="191919"/>
                  </a:solidFill>
                  <a:latin typeface="Gotham"/>
                  <a:ea typeface="Gotham"/>
                  <a:cs typeface="Gotham"/>
                  <a:sym typeface="Gotham"/>
                </a:rPr>
                <a:t>7</a:t>
              </a:r>
              <a:endParaRPr lang="en-US" sz="1700" dirty="0">
                <a:solidFill>
                  <a:srgbClr val="191919"/>
                </a:solidFill>
                <a:latin typeface="Gotham"/>
                <a:ea typeface="Gotham"/>
                <a:cs typeface="Gotham"/>
                <a:sym typeface="Gotham"/>
              </a:endParaRPr>
            </a:p>
          </p:txBody>
        </p:sp>
      </p:grpSp>
      <p:sp>
        <p:nvSpPr>
          <p:cNvPr id="41" name="TextBox 41"/>
          <p:cNvSpPr txBox="1"/>
          <p:nvPr/>
        </p:nvSpPr>
        <p:spPr>
          <a:xfrm>
            <a:off x="2318722" y="2200627"/>
            <a:ext cx="8124649" cy="3587225"/>
          </a:xfrm>
          <a:prstGeom prst="rect">
            <a:avLst/>
          </a:prstGeom>
        </p:spPr>
        <p:txBody>
          <a:bodyPr lIns="0" tIns="0" rIns="0" bIns="0" rtlCol="0" anchor="t">
            <a:spAutoFit/>
          </a:bodyPr>
          <a:lstStyle/>
          <a:p>
            <a:pPr algn="l">
              <a:lnSpc>
                <a:spcPts val="2931"/>
              </a:lnSpc>
              <a:spcBef>
                <a:spcPct val="0"/>
              </a:spcBef>
            </a:pPr>
            <a:r>
              <a:rPr lang="en-US" sz="2093" spc="117">
                <a:solidFill>
                  <a:srgbClr val="000000"/>
                </a:solidFill>
                <a:latin typeface="Gotham Bold"/>
                <a:ea typeface="Gotham Bold"/>
                <a:cs typeface="Gotham Bold"/>
                <a:sym typeface="Gotham Bold"/>
              </a:rPr>
              <a:t>Professional Aspirations</a:t>
            </a:r>
          </a:p>
          <a:p>
            <a:pPr algn="l">
              <a:lnSpc>
                <a:spcPts val="3220"/>
              </a:lnSpc>
              <a:spcBef>
                <a:spcPct val="0"/>
              </a:spcBef>
            </a:pPr>
            <a:r>
              <a:rPr lang="en-US" sz="2300">
                <a:solidFill>
                  <a:srgbClr val="000000"/>
                </a:solidFill>
                <a:latin typeface="Arimo"/>
                <a:ea typeface="Arimo"/>
                <a:cs typeface="Arimo"/>
                <a:sym typeface="Arimo"/>
              </a:rPr>
              <a:t>   1.Career Goals</a:t>
            </a:r>
          </a:p>
          <a:p>
            <a:pPr algn="ctr">
              <a:lnSpc>
                <a:spcPts val="3220"/>
              </a:lnSpc>
              <a:spcBef>
                <a:spcPct val="0"/>
              </a:spcBef>
            </a:pPr>
            <a:endParaRPr lang="en-US" sz="2300">
              <a:solidFill>
                <a:srgbClr val="000000"/>
              </a:solidFill>
              <a:latin typeface="Arimo"/>
              <a:ea typeface="Arimo"/>
              <a:cs typeface="Arimo"/>
              <a:sym typeface="Arimo"/>
            </a:endParaRPr>
          </a:p>
          <a:p>
            <a:pPr marL="496571" lvl="1" indent="-248285" algn="l">
              <a:lnSpc>
                <a:spcPts val="3220"/>
              </a:lnSpc>
              <a:buFont typeface="Arial"/>
              <a:buChar char="•"/>
            </a:pPr>
            <a:r>
              <a:rPr lang="en-US" sz="2300">
                <a:solidFill>
                  <a:srgbClr val="000000"/>
                </a:solidFill>
                <a:latin typeface="Arimo"/>
                <a:ea typeface="Arimo"/>
                <a:cs typeface="Arimo"/>
                <a:sym typeface="Arimo"/>
              </a:rPr>
              <a:t>Aim to work in cutting-edge research and development in systems and computer engineering</a:t>
            </a:r>
          </a:p>
          <a:p>
            <a:pPr marL="496571" lvl="1" indent="-248285" algn="l">
              <a:lnSpc>
                <a:spcPts val="3220"/>
              </a:lnSpc>
              <a:spcBef>
                <a:spcPct val="0"/>
              </a:spcBef>
              <a:buFont typeface="Arial"/>
              <a:buChar char="•"/>
            </a:pPr>
            <a:r>
              <a:rPr lang="en-US" sz="2300">
                <a:solidFill>
                  <a:srgbClr val="000000"/>
                </a:solidFill>
                <a:latin typeface="Arimo"/>
                <a:ea typeface="Arimo"/>
                <a:cs typeface="Arimo"/>
                <a:sym typeface="Arimo"/>
              </a:rPr>
              <a:t>Desire to contribute to innovative projects and technological advancements</a:t>
            </a:r>
          </a:p>
          <a:p>
            <a:pPr marL="496571" lvl="1" indent="-248285" algn="l">
              <a:lnSpc>
                <a:spcPts val="3220"/>
              </a:lnSpc>
              <a:spcBef>
                <a:spcPct val="0"/>
              </a:spcBef>
              <a:buFont typeface="Arial"/>
              <a:buChar char="•"/>
            </a:pPr>
            <a:r>
              <a:rPr lang="en-US" sz="2300">
                <a:solidFill>
                  <a:srgbClr val="000000"/>
                </a:solidFill>
                <a:latin typeface="Arimo"/>
                <a:ea typeface="Arimo"/>
                <a:cs typeface="Arimo"/>
                <a:sym typeface="Arimo"/>
              </a:rPr>
              <a:t>Aspiration to secure a position in a leading tech company</a:t>
            </a:r>
          </a:p>
          <a:p>
            <a:pPr algn="ctr">
              <a:lnSpc>
                <a:spcPts val="1676"/>
              </a:lnSpc>
              <a:spcBef>
                <a:spcPct val="0"/>
              </a:spcBef>
            </a:pPr>
            <a:endParaRPr lang="en-US" sz="2300">
              <a:solidFill>
                <a:srgbClr val="000000"/>
              </a:solidFill>
              <a:latin typeface="Arimo"/>
              <a:ea typeface="Arimo"/>
              <a:cs typeface="Arimo"/>
              <a:sym typeface="Arimo"/>
            </a:endParaRPr>
          </a:p>
          <a:p>
            <a:pPr algn="ctr">
              <a:lnSpc>
                <a:spcPts val="1676"/>
              </a:lnSpc>
              <a:spcBef>
                <a:spcPct val="0"/>
              </a:spcBef>
            </a:pPr>
            <a:endParaRPr lang="en-US" sz="2300">
              <a:solidFill>
                <a:srgbClr val="000000"/>
              </a:solidFill>
              <a:latin typeface="Arimo"/>
              <a:ea typeface="Arimo"/>
              <a:cs typeface="Arimo"/>
              <a:sym typeface="Arimo"/>
            </a:endParaRPr>
          </a:p>
        </p:txBody>
      </p:sp>
      <p:sp>
        <p:nvSpPr>
          <p:cNvPr id="42" name="TextBox 42"/>
          <p:cNvSpPr txBox="1"/>
          <p:nvPr/>
        </p:nvSpPr>
        <p:spPr>
          <a:xfrm>
            <a:off x="2281447" y="5659282"/>
            <a:ext cx="8314729" cy="4627718"/>
          </a:xfrm>
          <a:prstGeom prst="rect">
            <a:avLst/>
          </a:prstGeom>
        </p:spPr>
        <p:txBody>
          <a:bodyPr lIns="0" tIns="0" rIns="0" bIns="0" rtlCol="0" anchor="t">
            <a:spAutoFit/>
          </a:bodyPr>
          <a:lstStyle/>
          <a:p>
            <a:pPr algn="l">
              <a:lnSpc>
                <a:spcPts val="2593"/>
              </a:lnSpc>
              <a:spcBef>
                <a:spcPct val="0"/>
              </a:spcBef>
            </a:pPr>
            <a:r>
              <a:rPr lang="en-US" sz="1852" spc="103">
                <a:solidFill>
                  <a:srgbClr val="11100E"/>
                </a:solidFill>
                <a:latin typeface="Gotham Bold"/>
                <a:ea typeface="Gotham Bold"/>
                <a:cs typeface="Gotham Bold"/>
                <a:sym typeface="Gotham Bold"/>
              </a:rPr>
              <a:t>Personal Aspirations</a:t>
            </a:r>
          </a:p>
          <a:p>
            <a:pPr marL="453390" lvl="1" indent="-226695" algn="l">
              <a:lnSpc>
                <a:spcPts val="2940"/>
              </a:lnSpc>
              <a:spcBef>
                <a:spcPct val="0"/>
              </a:spcBef>
              <a:buAutoNum type="arabicPeriod"/>
            </a:pPr>
            <a:r>
              <a:rPr lang="en-US" sz="2100" spc="117">
                <a:solidFill>
                  <a:srgbClr val="000000"/>
                </a:solidFill>
                <a:latin typeface="Arimo"/>
                <a:ea typeface="Arimo"/>
                <a:cs typeface="Arimo"/>
                <a:sym typeface="Arimo"/>
              </a:rPr>
              <a:t>Cultural Integration and Community Involvement</a:t>
            </a:r>
          </a:p>
          <a:p>
            <a:pPr algn="ctr">
              <a:lnSpc>
                <a:spcPts val="2940"/>
              </a:lnSpc>
              <a:spcBef>
                <a:spcPct val="0"/>
              </a:spcBef>
            </a:pPr>
            <a:endParaRPr lang="en-US" sz="2100" spc="117">
              <a:solidFill>
                <a:srgbClr val="000000"/>
              </a:solidFill>
              <a:latin typeface="Arimo"/>
              <a:ea typeface="Arimo"/>
              <a:cs typeface="Arimo"/>
              <a:sym typeface="Arimo"/>
            </a:endParaRPr>
          </a:p>
          <a:p>
            <a:pPr marL="453390" lvl="1" indent="-226695" algn="l">
              <a:lnSpc>
                <a:spcPts val="2940"/>
              </a:lnSpc>
              <a:buFont typeface="Arial"/>
              <a:buChar char="•"/>
            </a:pPr>
            <a:r>
              <a:rPr lang="en-US" sz="2100">
                <a:solidFill>
                  <a:srgbClr val="000000"/>
                </a:solidFill>
                <a:latin typeface="Arimo"/>
                <a:ea typeface="Arimo"/>
                <a:cs typeface="Arimo"/>
                <a:sym typeface="Arimo"/>
              </a:rPr>
              <a:t>Continued engagement with the local and international community</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Participating in cultural exchange programs and community projects</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Building a global network of friends and professional contacts</a:t>
            </a:r>
          </a:p>
          <a:p>
            <a:pPr algn="ctr">
              <a:lnSpc>
                <a:spcPts val="2940"/>
              </a:lnSpc>
              <a:spcBef>
                <a:spcPct val="0"/>
              </a:spcBef>
            </a:pPr>
            <a:endParaRPr lang="en-US" sz="2100">
              <a:solidFill>
                <a:srgbClr val="000000"/>
              </a:solidFill>
              <a:latin typeface="Arimo"/>
              <a:ea typeface="Arimo"/>
              <a:cs typeface="Arimo"/>
              <a:sym typeface="Arimo"/>
            </a:endParaRPr>
          </a:p>
          <a:p>
            <a:pPr algn="l">
              <a:lnSpc>
                <a:spcPts val="2940"/>
              </a:lnSpc>
              <a:spcBef>
                <a:spcPct val="0"/>
              </a:spcBef>
            </a:pPr>
            <a:r>
              <a:rPr lang="en-US" sz="2100">
                <a:solidFill>
                  <a:srgbClr val="000000"/>
                </a:solidFill>
                <a:latin typeface="Arimo"/>
                <a:ea typeface="Arimo"/>
                <a:cs typeface="Arimo"/>
                <a:sym typeface="Arimo"/>
              </a:rPr>
              <a:t>   2. Work-Life Balance</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Importance of maintaining a healthy work-life balance</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Pursuing hobbies and interests outside of professional life</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Emphasis on mental and physical well-being</a:t>
            </a:r>
          </a:p>
          <a:p>
            <a:pPr algn="ctr">
              <a:lnSpc>
                <a:spcPts val="1763"/>
              </a:lnSpc>
              <a:spcBef>
                <a:spcPct val="0"/>
              </a:spcBef>
            </a:pPr>
            <a:endParaRPr lang="en-US" sz="2100">
              <a:solidFill>
                <a:srgbClr val="000000"/>
              </a:solidFill>
              <a:latin typeface="Arimo"/>
              <a:ea typeface="Arimo"/>
              <a:cs typeface="Arimo"/>
              <a:sym typeface="Arimo"/>
            </a:endParaRPr>
          </a:p>
        </p:txBody>
      </p:sp>
      <p:sp>
        <p:nvSpPr>
          <p:cNvPr id="43" name="TextBox 43"/>
          <p:cNvSpPr txBox="1"/>
          <p:nvPr/>
        </p:nvSpPr>
        <p:spPr>
          <a:xfrm>
            <a:off x="10748576" y="2535043"/>
            <a:ext cx="7383244" cy="7005375"/>
          </a:xfrm>
          <a:prstGeom prst="rect">
            <a:avLst/>
          </a:prstGeom>
        </p:spPr>
        <p:txBody>
          <a:bodyPr lIns="0" tIns="0" rIns="0" bIns="0" rtlCol="0" anchor="t">
            <a:spAutoFit/>
          </a:bodyPr>
          <a:lstStyle/>
          <a:p>
            <a:pPr algn="l">
              <a:lnSpc>
                <a:spcPts val="2863"/>
              </a:lnSpc>
              <a:spcBef>
                <a:spcPct val="0"/>
              </a:spcBef>
            </a:pPr>
            <a:r>
              <a:rPr lang="en-US" sz="2045" spc="114">
                <a:solidFill>
                  <a:srgbClr val="000000"/>
                </a:solidFill>
                <a:latin typeface="Gotham Bold"/>
                <a:ea typeface="Gotham Bold"/>
                <a:cs typeface="Gotham Bold"/>
                <a:sym typeface="Gotham Bold"/>
              </a:rPr>
              <a:t>Impact of Experiences in Ilmenau</a:t>
            </a:r>
          </a:p>
          <a:p>
            <a:pPr algn="l">
              <a:lnSpc>
                <a:spcPts val="2863"/>
              </a:lnSpc>
              <a:spcBef>
                <a:spcPct val="0"/>
              </a:spcBef>
            </a:pPr>
            <a:endParaRPr lang="en-US" sz="2045" spc="114">
              <a:solidFill>
                <a:srgbClr val="000000"/>
              </a:solidFill>
              <a:latin typeface="Gotham Bold"/>
              <a:ea typeface="Gotham Bold"/>
              <a:cs typeface="Gotham Bold"/>
              <a:sym typeface="Gotham Bold"/>
            </a:endParaRPr>
          </a:p>
          <a:p>
            <a:pPr marL="426451" lvl="1" indent="-213225" algn="l">
              <a:lnSpc>
                <a:spcPts val="2765"/>
              </a:lnSpc>
              <a:spcBef>
                <a:spcPct val="0"/>
              </a:spcBef>
              <a:buAutoNum type="arabicPeriod"/>
            </a:pPr>
            <a:r>
              <a:rPr lang="en-US" sz="1975" spc="110">
                <a:solidFill>
                  <a:srgbClr val="000000"/>
                </a:solidFill>
                <a:latin typeface="Arimo"/>
                <a:ea typeface="Arimo"/>
                <a:cs typeface="Arimo"/>
                <a:sym typeface="Arimo"/>
              </a:rPr>
              <a:t>Shaping Perspectives</a:t>
            </a:r>
          </a:p>
          <a:p>
            <a:pPr algn="ctr">
              <a:lnSpc>
                <a:spcPts val="2940"/>
              </a:lnSpc>
              <a:spcBef>
                <a:spcPct val="0"/>
              </a:spcBef>
            </a:pPr>
            <a:endParaRPr lang="en-US" sz="1975" spc="110">
              <a:solidFill>
                <a:srgbClr val="000000"/>
              </a:solidFill>
              <a:latin typeface="Arimo"/>
              <a:ea typeface="Arimo"/>
              <a:cs typeface="Arimo"/>
              <a:sym typeface="Arimo"/>
            </a:endParaRPr>
          </a:p>
          <a:p>
            <a:pPr marL="453390" lvl="1" indent="-226695" algn="l">
              <a:lnSpc>
                <a:spcPts val="2940"/>
              </a:lnSpc>
              <a:buFont typeface="Arial"/>
              <a:buChar char="•"/>
            </a:pPr>
            <a:r>
              <a:rPr lang="en-US" sz="2100">
                <a:solidFill>
                  <a:srgbClr val="000000"/>
                </a:solidFill>
                <a:latin typeface="Arimo"/>
                <a:ea typeface="Arimo"/>
                <a:cs typeface="Arimo"/>
                <a:sym typeface="Arimo"/>
              </a:rPr>
              <a:t>How academic challenges have honed problem-solving and critical thinking skills</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The role of intercultural experiences in broadening global outlook</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Influence of mentors, peers, and professors on personal and professional development</a:t>
            </a:r>
          </a:p>
          <a:p>
            <a:pPr algn="l">
              <a:lnSpc>
                <a:spcPts val="2940"/>
              </a:lnSpc>
              <a:spcBef>
                <a:spcPct val="0"/>
              </a:spcBef>
            </a:pPr>
            <a:endParaRPr lang="en-US" sz="2100">
              <a:solidFill>
                <a:srgbClr val="000000"/>
              </a:solidFill>
              <a:latin typeface="Arimo"/>
              <a:ea typeface="Arimo"/>
              <a:cs typeface="Arimo"/>
              <a:sym typeface="Arimo"/>
            </a:endParaRPr>
          </a:p>
          <a:p>
            <a:pPr algn="l">
              <a:lnSpc>
                <a:spcPts val="2940"/>
              </a:lnSpc>
              <a:spcBef>
                <a:spcPct val="0"/>
              </a:spcBef>
            </a:pPr>
            <a:r>
              <a:rPr lang="en-US" sz="2100">
                <a:solidFill>
                  <a:srgbClr val="000000"/>
                </a:solidFill>
                <a:latin typeface="Arimo"/>
                <a:ea typeface="Arimo"/>
                <a:cs typeface="Arimo"/>
                <a:sym typeface="Arimo"/>
              </a:rPr>
              <a:t>    2. Skills and Competencies Gained</a:t>
            </a:r>
          </a:p>
          <a:p>
            <a:pPr algn="ctr">
              <a:lnSpc>
                <a:spcPts val="2940"/>
              </a:lnSpc>
              <a:spcBef>
                <a:spcPct val="0"/>
              </a:spcBef>
            </a:pPr>
            <a:endParaRPr lang="en-US" sz="2100">
              <a:solidFill>
                <a:srgbClr val="000000"/>
              </a:solidFill>
              <a:latin typeface="Arimo"/>
              <a:ea typeface="Arimo"/>
              <a:cs typeface="Arimo"/>
              <a:sym typeface="Arimo"/>
            </a:endParaRPr>
          </a:p>
          <a:p>
            <a:pPr marL="453390" lvl="1" indent="-226695" algn="l">
              <a:lnSpc>
                <a:spcPts val="2940"/>
              </a:lnSpc>
              <a:buFont typeface="Arial"/>
              <a:buChar char="•"/>
            </a:pPr>
            <a:r>
              <a:rPr lang="en-US" sz="2100">
                <a:solidFill>
                  <a:srgbClr val="000000"/>
                </a:solidFill>
                <a:latin typeface="Arimo"/>
                <a:ea typeface="Arimo"/>
                <a:cs typeface="Arimo"/>
                <a:sym typeface="Arimo"/>
              </a:rPr>
              <a:t>Technical skills acquired through coursework and research projects</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Soft skills such as communication, teamwork, and adaptability</a:t>
            </a:r>
          </a:p>
          <a:p>
            <a:pPr marL="453390" lvl="1" indent="-226695" algn="l">
              <a:lnSpc>
                <a:spcPts val="2940"/>
              </a:lnSpc>
              <a:spcBef>
                <a:spcPct val="0"/>
              </a:spcBef>
              <a:buFont typeface="Arial"/>
              <a:buChar char="•"/>
            </a:pPr>
            <a:r>
              <a:rPr lang="en-US" sz="2100">
                <a:solidFill>
                  <a:srgbClr val="000000"/>
                </a:solidFill>
                <a:latin typeface="Arimo"/>
                <a:ea typeface="Arimo"/>
                <a:cs typeface="Arimo"/>
                <a:sym typeface="Arimo"/>
              </a:rPr>
              <a:t>Leadership and initiative developed through various student activities and projects</a:t>
            </a:r>
          </a:p>
        </p:txBody>
      </p:sp>
      <p:sp>
        <p:nvSpPr>
          <p:cNvPr id="44" name="Freeform 2">
            <a:extLst>
              <a:ext uri="{FF2B5EF4-FFF2-40B4-BE49-F238E27FC236}">
                <a16:creationId xmlns:a16="http://schemas.microsoft.com/office/drawing/2014/main" id="{42DD83D0-3088-5E2D-AECB-17466CD159AF}"/>
              </a:ext>
            </a:extLst>
          </p:cNvPr>
          <p:cNvSpPr/>
          <p:nvPr/>
        </p:nvSpPr>
        <p:spPr>
          <a:xfrm rot="5400000">
            <a:off x="0" y="-51809"/>
            <a:ext cx="3429000" cy="342900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5" name="Group 24">
            <a:extLst>
              <a:ext uri="{FF2B5EF4-FFF2-40B4-BE49-F238E27FC236}">
                <a16:creationId xmlns:a16="http://schemas.microsoft.com/office/drawing/2014/main" id="{D3EBC8C4-2215-2B39-C273-268344C0BB7F}"/>
              </a:ext>
            </a:extLst>
          </p:cNvPr>
          <p:cNvGrpSpPr/>
          <p:nvPr/>
        </p:nvGrpSpPr>
        <p:grpSpPr>
          <a:xfrm>
            <a:off x="948235" y="8021703"/>
            <a:ext cx="508158" cy="543805"/>
            <a:chOff x="0" y="0"/>
            <a:chExt cx="812800" cy="869819"/>
          </a:xfrm>
        </p:grpSpPr>
        <p:sp>
          <p:nvSpPr>
            <p:cNvPr id="46" name="Freeform 25">
              <a:extLst>
                <a:ext uri="{FF2B5EF4-FFF2-40B4-BE49-F238E27FC236}">
                  <a16:creationId xmlns:a16="http://schemas.microsoft.com/office/drawing/2014/main" id="{7C0A08E0-03D3-2630-0E1D-E9CA6FDF2EFA}"/>
                </a:ext>
              </a:extLst>
            </p:cNvPr>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7" name="TextBox 26">
              <a:extLst>
                <a:ext uri="{FF2B5EF4-FFF2-40B4-BE49-F238E27FC236}">
                  <a16:creationId xmlns:a16="http://schemas.microsoft.com/office/drawing/2014/main" id="{3D11988F-0F2E-6B00-4441-1BBFBE0D22D2}"/>
                </a:ext>
              </a:extLst>
            </p:cNvPr>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ea typeface="Gotham"/>
                  <a:cs typeface="Gotham"/>
                  <a:sym typeface="Gotham"/>
                </a:rPr>
                <a:t>9</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8" name="Freeform 8"/>
          <p:cNvSpPr/>
          <p:nvPr/>
        </p:nvSpPr>
        <p:spPr>
          <a:xfrm>
            <a:off x="1630680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06082" y="1952203"/>
            <a:ext cx="992463" cy="9924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1</a:t>
              </a:r>
            </a:p>
          </p:txBody>
        </p:sp>
      </p:grpSp>
      <p:grpSp>
        <p:nvGrpSpPr>
          <p:cNvPr id="12" name="Group 12"/>
          <p:cNvGrpSpPr/>
          <p:nvPr/>
        </p:nvGrpSpPr>
        <p:grpSpPr>
          <a:xfrm>
            <a:off x="948235" y="4447339"/>
            <a:ext cx="508158" cy="543805"/>
            <a:chOff x="0" y="0"/>
            <a:chExt cx="812800" cy="869819"/>
          </a:xfrm>
        </p:grpSpPr>
        <p:sp>
          <p:nvSpPr>
            <p:cNvPr id="13" name="Freeform 1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4" name="TextBox 1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5" name="Group 15"/>
          <p:cNvGrpSpPr/>
          <p:nvPr/>
        </p:nvGrpSpPr>
        <p:grpSpPr>
          <a:xfrm>
            <a:off x="948235" y="3107362"/>
            <a:ext cx="508158" cy="543805"/>
            <a:chOff x="0" y="0"/>
            <a:chExt cx="812800" cy="869819"/>
          </a:xfrm>
        </p:grpSpPr>
        <p:sp>
          <p:nvSpPr>
            <p:cNvPr id="16" name="Freeform 1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7" name="TextBox 1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18" name="Group 18"/>
          <p:cNvGrpSpPr/>
          <p:nvPr/>
        </p:nvGrpSpPr>
        <p:grpSpPr>
          <a:xfrm>
            <a:off x="948235" y="5115753"/>
            <a:ext cx="508158" cy="543805"/>
            <a:chOff x="0" y="0"/>
            <a:chExt cx="812800" cy="869819"/>
          </a:xfrm>
        </p:grpSpPr>
        <p:sp>
          <p:nvSpPr>
            <p:cNvPr id="19" name="Freeform 1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0" name="TextBox 2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1" name="Group 21"/>
          <p:cNvGrpSpPr/>
          <p:nvPr/>
        </p:nvGrpSpPr>
        <p:grpSpPr>
          <a:xfrm>
            <a:off x="948235" y="3776486"/>
            <a:ext cx="508158" cy="543805"/>
            <a:chOff x="0" y="0"/>
            <a:chExt cx="812800" cy="869819"/>
          </a:xfrm>
        </p:grpSpPr>
        <p:sp>
          <p:nvSpPr>
            <p:cNvPr id="22" name="Freeform 2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3" name="TextBox 2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4" name="Group 24"/>
          <p:cNvGrpSpPr/>
          <p:nvPr/>
        </p:nvGrpSpPr>
        <p:grpSpPr>
          <a:xfrm>
            <a:off x="948235" y="6455730"/>
            <a:ext cx="508158" cy="543805"/>
            <a:chOff x="0" y="0"/>
            <a:chExt cx="812800" cy="869819"/>
          </a:xfrm>
        </p:grpSpPr>
        <p:sp>
          <p:nvSpPr>
            <p:cNvPr id="25" name="Freeform 2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6" name="TextBox 2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7" name="Group 27"/>
          <p:cNvGrpSpPr/>
          <p:nvPr/>
        </p:nvGrpSpPr>
        <p:grpSpPr>
          <a:xfrm>
            <a:off x="948235" y="5784877"/>
            <a:ext cx="508158" cy="543805"/>
            <a:chOff x="0" y="0"/>
            <a:chExt cx="812800" cy="869819"/>
          </a:xfrm>
        </p:grpSpPr>
        <p:sp>
          <p:nvSpPr>
            <p:cNvPr id="28" name="Freeform 2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9" name="TextBox 2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sp>
        <p:nvSpPr>
          <p:cNvPr id="30" name="TextBox 30"/>
          <p:cNvSpPr txBox="1"/>
          <p:nvPr/>
        </p:nvSpPr>
        <p:spPr>
          <a:xfrm>
            <a:off x="2126549" y="1495061"/>
            <a:ext cx="7925878" cy="1928145"/>
          </a:xfrm>
          <a:prstGeom prst="rect">
            <a:avLst/>
          </a:prstGeom>
        </p:spPr>
        <p:txBody>
          <a:bodyPr lIns="0" tIns="0" rIns="0" bIns="0" rtlCol="0" anchor="t">
            <a:spAutoFit/>
          </a:bodyPr>
          <a:lstStyle/>
          <a:p>
            <a:pPr algn="l">
              <a:lnSpc>
                <a:spcPts val="7410"/>
              </a:lnSpc>
            </a:pPr>
            <a:r>
              <a:rPr lang="en-US" sz="7640" spc="382">
                <a:solidFill>
                  <a:srgbClr val="191919"/>
                </a:solidFill>
                <a:latin typeface="Gotham Bold"/>
                <a:ea typeface="Gotham Bold"/>
                <a:cs typeface="Gotham Bold"/>
                <a:sym typeface="Gotham Bold"/>
              </a:rPr>
              <a:t>PERSONAL NARRATIVES</a:t>
            </a:r>
          </a:p>
        </p:txBody>
      </p:sp>
      <p:sp>
        <p:nvSpPr>
          <p:cNvPr id="31" name="TextBox 31"/>
          <p:cNvSpPr txBox="1"/>
          <p:nvPr/>
        </p:nvSpPr>
        <p:spPr>
          <a:xfrm>
            <a:off x="2790081" y="4380664"/>
            <a:ext cx="6598813" cy="590640"/>
          </a:xfrm>
          <a:prstGeom prst="rect">
            <a:avLst/>
          </a:prstGeom>
        </p:spPr>
        <p:txBody>
          <a:bodyPr lIns="0" tIns="0" rIns="0" bIns="0" rtlCol="0" anchor="t">
            <a:spAutoFit/>
          </a:bodyPr>
          <a:lstStyle/>
          <a:p>
            <a:pPr algn="l">
              <a:lnSpc>
                <a:spcPts val="4858"/>
              </a:lnSpc>
            </a:pPr>
            <a:r>
              <a:rPr lang="en-US" sz="3470" dirty="0">
                <a:solidFill>
                  <a:srgbClr val="191919"/>
                </a:solidFill>
                <a:latin typeface="Gotham Bold"/>
                <a:ea typeface="Gotham Bold"/>
                <a:cs typeface="Gotham Bold"/>
                <a:sym typeface="Gotham Bold"/>
              </a:rPr>
              <a:t>Highs</a:t>
            </a:r>
          </a:p>
        </p:txBody>
      </p:sp>
      <p:sp>
        <p:nvSpPr>
          <p:cNvPr id="32" name="TextBox 32"/>
          <p:cNvSpPr txBox="1"/>
          <p:nvPr/>
        </p:nvSpPr>
        <p:spPr>
          <a:xfrm>
            <a:off x="2790081" y="7200351"/>
            <a:ext cx="6598813" cy="590640"/>
          </a:xfrm>
          <a:prstGeom prst="rect">
            <a:avLst/>
          </a:prstGeom>
        </p:spPr>
        <p:txBody>
          <a:bodyPr lIns="0" tIns="0" rIns="0" bIns="0" rtlCol="0" anchor="t">
            <a:spAutoFit/>
          </a:bodyPr>
          <a:lstStyle/>
          <a:p>
            <a:pPr algn="l">
              <a:lnSpc>
                <a:spcPts val="4858"/>
              </a:lnSpc>
            </a:pPr>
            <a:r>
              <a:rPr lang="en-US" sz="3470">
                <a:solidFill>
                  <a:srgbClr val="191919"/>
                </a:solidFill>
                <a:latin typeface="Gotham Bold"/>
                <a:ea typeface="Gotham Bold"/>
                <a:cs typeface="Gotham Bold"/>
                <a:sym typeface="Gotham Bold"/>
              </a:rPr>
              <a:t>Lows</a:t>
            </a:r>
          </a:p>
        </p:txBody>
      </p:sp>
      <p:sp>
        <p:nvSpPr>
          <p:cNvPr id="33" name="TextBox 33"/>
          <p:cNvSpPr txBox="1"/>
          <p:nvPr/>
        </p:nvSpPr>
        <p:spPr>
          <a:xfrm>
            <a:off x="3480384" y="5291960"/>
            <a:ext cx="7434897" cy="1435673"/>
          </a:xfrm>
          <a:prstGeom prst="rect">
            <a:avLst/>
          </a:prstGeom>
        </p:spPr>
        <p:txBody>
          <a:bodyPr lIns="0" tIns="0" rIns="0" bIns="0" rtlCol="0" anchor="t">
            <a:spAutoFit/>
          </a:bodyPr>
          <a:lstStyle/>
          <a:p>
            <a:pPr algn="l">
              <a:lnSpc>
                <a:spcPts val="3818"/>
              </a:lnSpc>
            </a:pPr>
            <a:r>
              <a:rPr lang="en-US" sz="2727" dirty="0">
                <a:solidFill>
                  <a:srgbClr val="191919"/>
                </a:solidFill>
                <a:latin typeface="Arimo" panose="020B0604020202020204" charset="0"/>
                <a:ea typeface="Arimo" panose="020B0604020202020204" charset="0"/>
                <a:cs typeface="Arimo" panose="020B0604020202020204" charset="0"/>
                <a:sym typeface="Arimo Italics"/>
              </a:rPr>
              <a:t>Experiencing diverse cultural events, such as international food festivals and student nights, has enriched our time in </a:t>
            </a:r>
            <a:r>
              <a:rPr lang="en-US" sz="2727" dirty="0" err="1">
                <a:solidFill>
                  <a:srgbClr val="191919"/>
                </a:solidFill>
                <a:latin typeface="Arimo" panose="020B0604020202020204" charset="0"/>
                <a:ea typeface="Arimo" panose="020B0604020202020204" charset="0"/>
                <a:cs typeface="Arimo" panose="020B0604020202020204" charset="0"/>
                <a:sym typeface="Arimo Italics"/>
              </a:rPr>
              <a:t>Ilmenau</a:t>
            </a:r>
            <a:r>
              <a:rPr lang="en-US" sz="2727" dirty="0">
                <a:solidFill>
                  <a:srgbClr val="191919"/>
                </a:solidFill>
                <a:latin typeface="Arimo" panose="020B0604020202020204" charset="0"/>
                <a:ea typeface="Arimo" panose="020B0604020202020204" charset="0"/>
                <a:cs typeface="Arimo" panose="020B0604020202020204" charset="0"/>
                <a:sym typeface="Arimo Italics"/>
              </a:rPr>
              <a:t>,</a:t>
            </a:r>
          </a:p>
        </p:txBody>
      </p:sp>
      <p:sp>
        <p:nvSpPr>
          <p:cNvPr id="34" name="TextBox 34"/>
          <p:cNvSpPr txBox="1"/>
          <p:nvPr/>
        </p:nvSpPr>
        <p:spPr>
          <a:xfrm>
            <a:off x="3480384" y="8257716"/>
            <a:ext cx="7434897" cy="2388173"/>
          </a:xfrm>
          <a:prstGeom prst="rect">
            <a:avLst/>
          </a:prstGeom>
        </p:spPr>
        <p:txBody>
          <a:bodyPr lIns="0" tIns="0" rIns="0" bIns="0" rtlCol="0" anchor="t">
            <a:spAutoFit/>
          </a:bodyPr>
          <a:lstStyle/>
          <a:p>
            <a:pPr algn="l">
              <a:lnSpc>
                <a:spcPts val="3818"/>
              </a:lnSpc>
            </a:pPr>
            <a:r>
              <a:rPr lang="en-US" sz="2727" dirty="0">
                <a:solidFill>
                  <a:srgbClr val="191919"/>
                </a:solidFill>
                <a:latin typeface="Arimo" panose="020B0604020202020204" charset="0"/>
                <a:ea typeface="Arimo" panose="020B0604020202020204" charset="0"/>
                <a:cs typeface="Arimo" panose="020B0604020202020204" charset="0"/>
                <a:sym typeface="Arimo Italics"/>
              </a:rPr>
              <a:t>Struggling with the cold and snowy winters in </a:t>
            </a:r>
            <a:r>
              <a:rPr lang="en-US" sz="2727" dirty="0" err="1">
                <a:solidFill>
                  <a:srgbClr val="191919"/>
                </a:solidFill>
                <a:latin typeface="Arimo" panose="020B0604020202020204" charset="0"/>
                <a:ea typeface="Arimo" panose="020B0604020202020204" charset="0"/>
                <a:cs typeface="Arimo" panose="020B0604020202020204" charset="0"/>
                <a:sym typeface="Arimo Italics"/>
              </a:rPr>
              <a:t>Ilmenau</a:t>
            </a:r>
            <a:r>
              <a:rPr lang="en-US" sz="2727" dirty="0">
                <a:solidFill>
                  <a:srgbClr val="191919"/>
                </a:solidFill>
                <a:latin typeface="Arimo" panose="020B0604020202020204" charset="0"/>
                <a:ea typeface="Arimo" panose="020B0604020202020204" charset="0"/>
                <a:cs typeface="Arimo" panose="020B0604020202020204" charset="0"/>
                <a:sym typeface="Arimo Italics"/>
              </a:rPr>
              <a:t>, which were much harsher than back home.</a:t>
            </a:r>
          </a:p>
          <a:p>
            <a:pPr algn="l">
              <a:lnSpc>
                <a:spcPts val="3818"/>
              </a:lnSpc>
            </a:pPr>
            <a:endParaRPr lang="en-US" sz="2727" dirty="0">
              <a:solidFill>
                <a:srgbClr val="191919"/>
              </a:solidFill>
              <a:latin typeface="Arimo Italics"/>
              <a:ea typeface="Arimo Italics"/>
              <a:cs typeface="Arimo Italics"/>
              <a:sym typeface="Arimo Italics"/>
            </a:endParaRPr>
          </a:p>
          <a:p>
            <a:pPr algn="l">
              <a:lnSpc>
                <a:spcPts val="3818"/>
              </a:lnSpc>
            </a:pPr>
            <a:endParaRPr lang="en-US" sz="2727" dirty="0">
              <a:solidFill>
                <a:srgbClr val="191919"/>
              </a:solidFill>
              <a:latin typeface="Arimo Italics"/>
              <a:ea typeface="Arimo Italics"/>
              <a:cs typeface="Arimo Italics"/>
              <a:sym typeface="Arimo Italics"/>
            </a:endParaRPr>
          </a:p>
        </p:txBody>
      </p:sp>
      <p:grpSp>
        <p:nvGrpSpPr>
          <p:cNvPr id="35" name="Group 35"/>
          <p:cNvGrpSpPr/>
          <p:nvPr/>
        </p:nvGrpSpPr>
        <p:grpSpPr>
          <a:xfrm>
            <a:off x="948235" y="7123361"/>
            <a:ext cx="508158" cy="543805"/>
            <a:chOff x="0" y="0"/>
            <a:chExt cx="812800" cy="869819"/>
          </a:xfrm>
        </p:grpSpPr>
        <p:sp>
          <p:nvSpPr>
            <p:cNvPr id="36" name="Freeform 3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7" name="TextBox 3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8" name="Group 38"/>
          <p:cNvGrpSpPr/>
          <p:nvPr/>
        </p:nvGrpSpPr>
        <p:grpSpPr>
          <a:xfrm>
            <a:off x="948235" y="7790991"/>
            <a:ext cx="508158" cy="543805"/>
            <a:chOff x="0" y="0"/>
            <a:chExt cx="812800" cy="869819"/>
          </a:xfrm>
        </p:grpSpPr>
        <p:sp>
          <p:nvSpPr>
            <p:cNvPr id="39" name="Freeform 3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0" name="TextBox 4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id="45" name="Freeform 2">
            <a:extLst>
              <a:ext uri="{FF2B5EF4-FFF2-40B4-BE49-F238E27FC236}">
                <a16:creationId xmlns:a16="http://schemas.microsoft.com/office/drawing/2014/main" id="{C5AF068D-E870-4EE3-1FE8-DF7C82392074}"/>
              </a:ext>
            </a:extLst>
          </p:cNvPr>
          <p:cNvSpPr/>
          <p:nvPr/>
        </p:nvSpPr>
        <p:spPr>
          <a:xfrm rot="16200000">
            <a:off x="12155240" y="4154240"/>
            <a:ext cx="6132760" cy="613276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0882580" y="1485689"/>
            <a:ext cx="6970189" cy="77641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FD6220">
                  <a:alpha val="25882"/>
                </a:srgbClr>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882580" y="1485689"/>
            <a:ext cx="5946689" cy="3317308"/>
            <a:chOff x="0" y="0"/>
            <a:chExt cx="7928919" cy="4423077"/>
          </a:xfrm>
        </p:grpSpPr>
        <p:pic>
          <p:nvPicPr>
            <p:cNvPr id="6" name="Picture 6"/>
            <p:cNvPicPr>
              <a:picLocks noChangeAspect="1"/>
            </p:cNvPicPr>
            <p:nvPr/>
          </p:nvPicPr>
          <p:blipFill>
            <a:blip r:embed="rId2"/>
            <a:srcRect t="31801" b="26360"/>
            <a:stretch>
              <a:fillRect/>
            </a:stretch>
          </p:blipFill>
          <p:spPr>
            <a:xfrm>
              <a:off x="0" y="0"/>
              <a:ext cx="7928919" cy="4423077"/>
            </a:xfrm>
            <a:prstGeom prst="rect">
              <a:avLst/>
            </a:prstGeom>
          </p:spPr>
        </p:pic>
      </p:grpSp>
      <p:sp>
        <p:nvSpPr>
          <p:cNvPr id="10" name="Freeform 10"/>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709357" y="2648112"/>
            <a:ext cx="992463" cy="9924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2</a:t>
              </a:r>
            </a:p>
          </p:txBody>
        </p:sp>
      </p:grpSp>
      <p:grpSp>
        <p:nvGrpSpPr>
          <p:cNvPr id="14" name="Group 14"/>
          <p:cNvGrpSpPr/>
          <p:nvPr/>
        </p:nvGrpSpPr>
        <p:grpSpPr>
          <a:xfrm>
            <a:off x="951509" y="4428296"/>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51509" y="1982349"/>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20" name="Group 20"/>
          <p:cNvGrpSpPr/>
          <p:nvPr/>
        </p:nvGrpSpPr>
        <p:grpSpPr>
          <a:xfrm>
            <a:off x="951509" y="5094059"/>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3" name="Group 23"/>
          <p:cNvGrpSpPr/>
          <p:nvPr/>
        </p:nvGrpSpPr>
        <p:grpSpPr>
          <a:xfrm>
            <a:off x="951509" y="376253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6" name="Group 26"/>
          <p:cNvGrpSpPr/>
          <p:nvPr/>
        </p:nvGrpSpPr>
        <p:grpSpPr>
          <a:xfrm>
            <a:off x="951509" y="6425585"/>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9" name="Group 29"/>
          <p:cNvGrpSpPr/>
          <p:nvPr/>
        </p:nvGrpSpPr>
        <p:grpSpPr>
          <a:xfrm>
            <a:off x="951509" y="5759822"/>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32" name="Group 32"/>
          <p:cNvGrpSpPr/>
          <p:nvPr/>
        </p:nvGrpSpPr>
        <p:grpSpPr>
          <a:xfrm rot="973833">
            <a:off x="14787791" y="5693519"/>
            <a:ext cx="2660764" cy="3271778"/>
            <a:chOff x="0" y="0"/>
            <a:chExt cx="3547686" cy="4362370"/>
          </a:xfrm>
        </p:grpSpPr>
        <p:pic>
          <p:nvPicPr>
            <p:cNvPr id="33" name="Picture 33"/>
            <p:cNvPicPr>
              <a:picLocks noChangeAspect="1"/>
            </p:cNvPicPr>
            <p:nvPr/>
          </p:nvPicPr>
          <p:blipFill>
            <a:blip r:embed="rId5"/>
            <a:srcRect t="4065" b="3711"/>
            <a:stretch>
              <a:fillRect/>
            </a:stretch>
          </p:blipFill>
          <p:spPr>
            <a:xfrm>
              <a:off x="0" y="0"/>
              <a:ext cx="3547686" cy="4362370"/>
            </a:xfrm>
            <a:prstGeom prst="rect">
              <a:avLst/>
            </a:prstGeom>
          </p:spPr>
        </p:pic>
      </p:grpSp>
      <p:grpSp>
        <p:nvGrpSpPr>
          <p:cNvPr id="34" name="Group 34"/>
          <p:cNvGrpSpPr/>
          <p:nvPr/>
        </p:nvGrpSpPr>
        <p:grpSpPr>
          <a:xfrm rot="-542939">
            <a:off x="11811931" y="4991750"/>
            <a:ext cx="2636985" cy="3669773"/>
            <a:chOff x="0" y="0"/>
            <a:chExt cx="3515979" cy="4893030"/>
          </a:xfrm>
        </p:grpSpPr>
        <p:pic>
          <p:nvPicPr>
            <p:cNvPr id="35" name="Picture 35"/>
            <p:cNvPicPr>
              <a:picLocks noChangeAspect="1"/>
            </p:cNvPicPr>
            <p:nvPr/>
          </p:nvPicPr>
          <p:blipFill>
            <a:blip r:embed="rId6"/>
            <a:srcRect l="2095" r="2095"/>
            <a:stretch>
              <a:fillRect/>
            </a:stretch>
          </p:blipFill>
          <p:spPr>
            <a:xfrm>
              <a:off x="0" y="0"/>
              <a:ext cx="3515979" cy="4893030"/>
            </a:xfrm>
            <a:prstGeom prst="rect">
              <a:avLst/>
            </a:prstGeom>
          </p:spPr>
        </p:pic>
      </p:grpSp>
      <p:grpSp>
        <p:nvGrpSpPr>
          <p:cNvPr id="36" name="Group 36"/>
          <p:cNvGrpSpPr/>
          <p:nvPr/>
        </p:nvGrpSpPr>
        <p:grpSpPr>
          <a:xfrm>
            <a:off x="951509" y="7093216"/>
            <a:ext cx="508158" cy="543805"/>
            <a:chOff x="0" y="0"/>
            <a:chExt cx="812800" cy="869819"/>
          </a:xfrm>
        </p:grpSpPr>
        <p:sp>
          <p:nvSpPr>
            <p:cNvPr id="37" name="Freeform 3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8" name="TextBox 3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9" name="Group 39"/>
          <p:cNvGrpSpPr/>
          <p:nvPr/>
        </p:nvGrpSpPr>
        <p:grpSpPr>
          <a:xfrm>
            <a:off x="951509" y="7760846"/>
            <a:ext cx="508158" cy="543805"/>
            <a:chOff x="0" y="0"/>
            <a:chExt cx="812800" cy="869819"/>
          </a:xfrm>
        </p:grpSpPr>
        <p:sp>
          <p:nvSpPr>
            <p:cNvPr id="40" name="Freeform 4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1" name="TextBox 4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id="42" name="TextBox 42"/>
          <p:cNvSpPr txBox="1"/>
          <p:nvPr/>
        </p:nvSpPr>
        <p:spPr>
          <a:xfrm>
            <a:off x="2687900" y="2213550"/>
            <a:ext cx="6039059" cy="838294"/>
          </a:xfrm>
          <a:prstGeom prst="rect">
            <a:avLst/>
          </a:prstGeom>
        </p:spPr>
        <p:txBody>
          <a:bodyPr lIns="0" tIns="0" rIns="0" bIns="0" rtlCol="0" anchor="t">
            <a:spAutoFit/>
          </a:bodyPr>
          <a:lstStyle/>
          <a:p>
            <a:pPr algn="l">
              <a:lnSpc>
                <a:spcPts val="6819"/>
              </a:lnSpc>
            </a:pPr>
            <a:r>
              <a:rPr lang="en-US" sz="4871">
                <a:solidFill>
                  <a:srgbClr val="191919"/>
                </a:solidFill>
                <a:latin typeface="Gotham Bold"/>
                <a:ea typeface="Gotham Bold"/>
                <a:cs typeface="Gotham Bold"/>
                <a:sym typeface="Gotham Bold"/>
              </a:rPr>
              <a:t>Memorable Events</a:t>
            </a:r>
          </a:p>
        </p:txBody>
      </p:sp>
      <p:sp>
        <p:nvSpPr>
          <p:cNvPr id="43" name="TextBox 43"/>
          <p:cNvSpPr txBox="1"/>
          <p:nvPr/>
        </p:nvSpPr>
        <p:spPr>
          <a:xfrm>
            <a:off x="2687900" y="3805499"/>
            <a:ext cx="5999050" cy="401955"/>
          </a:xfrm>
          <a:prstGeom prst="rect">
            <a:avLst/>
          </a:prstGeom>
        </p:spPr>
        <p:txBody>
          <a:bodyPr lIns="0" tIns="0" rIns="0" bIns="0" rtlCol="0" anchor="t">
            <a:spAutoFit/>
          </a:bodyPr>
          <a:lstStyle/>
          <a:p>
            <a:pPr algn="l">
              <a:lnSpc>
                <a:spcPts val="3239"/>
              </a:lnSpc>
            </a:pPr>
            <a:r>
              <a:rPr lang="en-US" sz="2399" spc="59">
                <a:solidFill>
                  <a:srgbClr val="191919"/>
                </a:solidFill>
                <a:latin typeface="Gotham Bold"/>
                <a:ea typeface="Gotham Bold"/>
                <a:cs typeface="Gotham Bold"/>
                <a:sym typeface="Gotham Bold"/>
              </a:rPr>
              <a:t>Pakistan Cultural Day</a:t>
            </a:r>
          </a:p>
        </p:txBody>
      </p:sp>
      <p:sp>
        <p:nvSpPr>
          <p:cNvPr id="44" name="TextBox 44"/>
          <p:cNvSpPr txBox="1"/>
          <p:nvPr/>
        </p:nvSpPr>
        <p:spPr>
          <a:xfrm>
            <a:off x="2544091" y="4371146"/>
            <a:ext cx="7700789" cy="5270183"/>
          </a:xfrm>
          <a:prstGeom prst="rect">
            <a:avLst/>
          </a:prstGeom>
        </p:spPr>
        <p:txBody>
          <a:bodyPr lIns="0" tIns="0" rIns="0" bIns="0" rtlCol="0" anchor="t">
            <a:spAutoFit/>
          </a:bodyPr>
          <a:lstStyle/>
          <a:p>
            <a:pPr marL="604519" lvl="1" indent="-302260" algn="l">
              <a:lnSpc>
                <a:spcPts val="3779"/>
              </a:lnSpc>
              <a:buFont typeface="Arial"/>
              <a:buChar char="•"/>
            </a:pPr>
            <a:r>
              <a:rPr lang="en-US" sz="2799" spc="69">
                <a:solidFill>
                  <a:srgbClr val="191919"/>
                </a:solidFill>
                <a:latin typeface="Arimo"/>
                <a:ea typeface="Arimo"/>
                <a:cs typeface="Arimo"/>
                <a:sym typeface="Arimo"/>
              </a:rPr>
              <a:t>One of the standout moments was celebrating Pakistan Cultural Day, where we had the opportunity to showcase our rich heritage through traditional music, dance, and cuisine.</a:t>
            </a:r>
          </a:p>
          <a:p>
            <a:pPr algn="l">
              <a:lnSpc>
                <a:spcPts val="3779"/>
              </a:lnSpc>
            </a:pPr>
            <a:endParaRPr lang="en-US" sz="2799" spc="69">
              <a:solidFill>
                <a:srgbClr val="191919"/>
              </a:solidFill>
              <a:latin typeface="Arimo"/>
              <a:ea typeface="Arimo"/>
              <a:cs typeface="Arimo"/>
              <a:sym typeface="Arimo"/>
            </a:endParaRPr>
          </a:p>
          <a:p>
            <a:pPr marL="604519" lvl="1" indent="-302260" algn="l">
              <a:lnSpc>
                <a:spcPts val="3779"/>
              </a:lnSpc>
              <a:buFont typeface="Arial"/>
              <a:buChar char="•"/>
            </a:pPr>
            <a:r>
              <a:rPr lang="en-US" sz="2799" spc="69">
                <a:solidFill>
                  <a:srgbClr val="191919"/>
                </a:solidFill>
                <a:latin typeface="Arimo"/>
                <a:ea typeface="Arimo"/>
                <a:cs typeface="Arimo"/>
                <a:sym typeface="Arimo"/>
              </a:rPr>
              <a:t> This event not only allowed us to share our culture but also strengthened our bond with the international student community.</a:t>
            </a:r>
          </a:p>
          <a:p>
            <a:pPr algn="l">
              <a:lnSpc>
                <a:spcPts val="2564"/>
              </a:lnSpc>
            </a:pPr>
            <a:endParaRPr lang="en-US" sz="2799" spc="69">
              <a:solidFill>
                <a:srgbClr val="191919"/>
              </a:solidFill>
              <a:latin typeface="Arimo"/>
              <a:ea typeface="Arimo"/>
              <a:cs typeface="Arimo"/>
              <a:sym typeface="Arimo"/>
            </a:endParaRPr>
          </a:p>
          <a:p>
            <a:pPr algn="l">
              <a:lnSpc>
                <a:spcPts val="2564"/>
              </a:lnSpc>
            </a:pPr>
            <a:endParaRPr lang="en-US" sz="2799" spc="69">
              <a:solidFill>
                <a:srgbClr val="191919"/>
              </a:solidFill>
              <a:latin typeface="Arimo"/>
              <a:ea typeface="Arimo"/>
              <a:cs typeface="Arimo"/>
              <a:sym typeface="Arimo"/>
            </a:endParaRPr>
          </a:p>
          <a:p>
            <a:pPr marL="0" lvl="0" indent="0" algn="l">
              <a:lnSpc>
                <a:spcPts val="2564"/>
              </a:lnSpc>
              <a:spcBef>
                <a:spcPct val="0"/>
              </a:spcBef>
            </a:pPr>
            <a:endParaRPr lang="en-US" sz="2799" spc="69">
              <a:solidFill>
                <a:srgbClr val="191919"/>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279810" y="5683134"/>
            <a:ext cx="3167910" cy="2484731"/>
            <a:chOff x="0" y="0"/>
            <a:chExt cx="2327040" cy="1825200"/>
          </a:xfrm>
        </p:grpSpPr>
        <p:sp>
          <p:nvSpPr>
            <p:cNvPr id="3" name="Freeform 3"/>
            <p:cNvSpPr/>
            <p:nvPr/>
          </p:nvSpPr>
          <p:spPr>
            <a:xfrm>
              <a:off x="0" y="0"/>
              <a:ext cx="2326767" cy="1825244"/>
            </a:xfrm>
            <a:custGeom>
              <a:avLst/>
              <a:gdLst/>
              <a:ahLst/>
              <a:cxnLst/>
              <a:rect l="l" t="t" r="r" b="b"/>
              <a:pathLst>
                <a:path w="2326767" h="1825244">
                  <a:moveTo>
                    <a:pt x="1829689" y="0"/>
                  </a:moveTo>
                  <a:cubicBezTo>
                    <a:pt x="1819529" y="0"/>
                    <a:pt x="1702816" y="0"/>
                    <a:pt x="1692656" y="0"/>
                  </a:cubicBezTo>
                  <a:cubicBezTo>
                    <a:pt x="1428750" y="0"/>
                    <a:pt x="1428750" y="0"/>
                    <a:pt x="1428750" y="0"/>
                  </a:cubicBezTo>
                  <a:cubicBezTo>
                    <a:pt x="1154684" y="0"/>
                    <a:pt x="1154684" y="0"/>
                    <a:pt x="1154684" y="0"/>
                  </a:cubicBezTo>
                  <a:cubicBezTo>
                    <a:pt x="1154684" y="0"/>
                    <a:pt x="733425" y="0"/>
                    <a:pt x="649605" y="0"/>
                  </a:cubicBezTo>
                  <a:cubicBezTo>
                    <a:pt x="652145" y="0"/>
                    <a:pt x="652145" y="0"/>
                    <a:pt x="652145" y="0"/>
                  </a:cubicBezTo>
                  <a:cubicBezTo>
                    <a:pt x="652145" y="0"/>
                    <a:pt x="649605" y="0"/>
                    <a:pt x="649605" y="0"/>
                  </a:cubicBezTo>
                  <a:cubicBezTo>
                    <a:pt x="641985" y="0"/>
                    <a:pt x="636905" y="0"/>
                    <a:pt x="634365" y="0"/>
                  </a:cubicBezTo>
                  <a:cubicBezTo>
                    <a:pt x="114173" y="0"/>
                    <a:pt x="114173" y="0"/>
                    <a:pt x="114173" y="0"/>
                  </a:cubicBezTo>
                  <a:cubicBezTo>
                    <a:pt x="73533" y="0"/>
                    <a:pt x="5080" y="0"/>
                    <a:pt x="5080" y="0"/>
                  </a:cubicBezTo>
                  <a:cubicBezTo>
                    <a:pt x="5080" y="677799"/>
                    <a:pt x="5080" y="677799"/>
                    <a:pt x="5080" y="677799"/>
                  </a:cubicBezTo>
                  <a:cubicBezTo>
                    <a:pt x="5080" y="682879"/>
                    <a:pt x="5080" y="687959"/>
                    <a:pt x="5080" y="687959"/>
                  </a:cubicBezTo>
                  <a:cubicBezTo>
                    <a:pt x="0" y="764159"/>
                    <a:pt x="5080" y="1195705"/>
                    <a:pt x="5080" y="1195705"/>
                  </a:cubicBezTo>
                  <a:cubicBezTo>
                    <a:pt x="5080" y="1825244"/>
                    <a:pt x="5080" y="1825244"/>
                    <a:pt x="5080" y="1825244"/>
                  </a:cubicBezTo>
                  <a:cubicBezTo>
                    <a:pt x="406019" y="1825244"/>
                    <a:pt x="406019" y="1825244"/>
                    <a:pt x="406019" y="1825244"/>
                  </a:cubicBezTo>
                  <a:cubicBezTo>
                    <a:pt x="631825" y="1825244"/>
                    <a:pt x="631825" y="1825244"/>
                    <a:pt x="631825" y="1825244"/>
                  </a:cubicBezTo>
                  <a:cubicBezTo>
                    <a:pt x="644525" y="1825244"/>
                    <a:pt x="644525" y="1825244"/>
                    <a:pt x="644525" y="1825244"/>
                  </a:cubicBezTo>
                  <a:cubicBezTo>
                    <a:pt x="647065" y="1825244"/>
                    <a:pt x="647065" y="1825244"/>
                    <a:pt x="649605" y="1825244"/>
                  </a:cubicBezTo>
                  <a:cubicBezTo>
                    <a:pt x="723138" y="1820164"/>
                    <a:pt x="758698" y="1764284"/>
                    <a:pt x="725678" y="1700911"/>
                  </a:cubicBezTo>
                  <a:cubicBezTo>
                    <a:pt x="725678" y="1700911"/>
                    <a:pt x="669798" y="1586738"/>
                    <a:pt x="669798" y="1528318"/>
                  </a:cubicBezTo>
                  <a:cubicBezTo>
                    <a:pt x="669798" y="1419098"/>
                    <a:pt x="771271" y="1327785"/>
                    <a:pt x="893064" y="1327785"/>
                  </a:cubicBezTo>
                  <a:cubicBezTo>
                    <a:pt x="1017397" y="1327785"/>
                    <a:pt x="1116330" y="1419225"/>
                    <a:pt x="1116330" y="1528318"/>
                  </a:cubicBezTo>
                  <a:cubicBezTo>
                    <a:pt x="1116330" y="1586738"/>
                    <a:pt x="1060450" y="1700911"/>
                    <a:pt x="1060450" y="1700911"/>
                  </a:cubicBezTo>
                  <a:cubicBezTo>
                    <a:pt x="1029970" y="1764411"/>
                    <a:pt x="1062990" y="1820164"/>
                    <a:pt x="1139063" y="1825244"/>
                  </a:cubicBezTo>
                  <a:cubicBezTo>
                    <a:pt x="1141603" y="1825244"/>
                    <a:pt x="1141603" y="1825244"/>
                    <a:pt x="1141603" y="1825244"/>
                  </a:cubicBezTo>
                  <a:cubicBezTo>
                    <a:pt x="1139063" y="1825244"/>
                    <a:pt x="1136523" y="1825244"/>
                    <a:pt x="1133983" y="1825244"/>
                  </a:cubicBezTo>
                  <a:cubicBezTo>
                    <a:pt x="1136523" y="1825244"/>
                    <a:pt x="1136523" y="1825244"/>
                    <a:pt x="1139063" y="1825244"/>
                  </a:cubicBezTo>
                  <a:cubicBezTo>
                    <a:pt x="1136523" y="1825244"/>
                    <a:pt x="1133983" y="1825244"/>
                    <a:pt x="1133983" y="1825244"/>
                  </a:cubicBezTo>
                  <a:cubicBezTo>
                    <a:pt x="1136523" y="1825244"/>
                    <a:pt x="1141603" y="1825244"/>
                    <a:pt x="1151763" y="1825244"/>
                  </a:cubicBezTo>
                  <a:cubicBezTo>
                    <a:pt x="1710055" y="1825244"/>
                    <a:pt x="1710055" y="1825244"/>
                    <a:pt x="1710055" y="1825244"/>
                  </a:cubicBezTo>
                  <a:cubicBezTo>
                    <a:pt x="1829308" y="1825244"/>
                    <a:pt x="1829308" y="1825244"/>
                    <a:pt x="1829308" y="1825244"/>
                  </a:cubicBezTo>
                  <a:cubicBezTo>
                    <a:pt x="1829308" y="1195705"/>
                    <a:pt x="1829308" y="1195705"/>
                    <a:pt x="1829308" y="1195705"/>
                  </a:cubicBezTo>
                  <a:cubicBezTo>
                    <a:pt x="1829308" y="1183005"/>
                    <a:pt x="1829308" y="1183005"/>
                    <a:pt x="1829308" y="1183005"/>
                  </a:cubicBezTo>
                  <a:cubicBezTo>
                    <a:pt x="1834388" y="1124585"/>
                    <a:pt x="1864868" y="1091565"/>
                    <a:pt x="1910461" y="1091565"/>
                  </a:cubicBezTo>
                  <a:cubicBezTo>
                    <a:pt x="1923161" y="1091565"/>
                    <a:pt x="1938401" y="1094105"/>
                    <a:pt x="1956181" y="1101725"/>
                  </a:cubicBezTo>
                  <a:cubicBezTo>
                    <a:pt x="1956181" y="1101725"/>
                    <a:pt x="2070354" y="1160145"/>
                    <a:pt x="2128774" y="1160145"/>
                  </a:cubicBezTo>
                  <a:cubicBezTo>
                    <a:pt x="2237867" y="1160145"/>
                    <a:pt x="2326767" y="1058545"/>
                    <a:pt x="2326767" y="934212"/>
                  </a:cubicBezTo>
                  <a:cubicBezTo>
                    <a:pt x="2326767" y="812419"/>
                    <a:pt x="2237994" y="710819"/>
                    <a:pt x="2128774" y="710819"/>
                  </a:cubicBezTo>
                  <a:cubicBezTo>
                    <a:pt x="2070354" y="710819"/>
                    <a:pt x="1956181" y="766699"/>
                    <a:pt x="1956181" y="766699"/>
                  </a:cubicBezTo>
                  <a:cubicBezTo>
                    <a:pt x="1938401" y="776859"/>
                    <a:pt x="1923161" y="779399"/>
                    <a:pt x="1910461" y="779399"/>
                  </a:cubicBezTo>
                  <a:cubicBezTo>
                    <a:pt x="1867281" y="779399"/>
                    <a:pt x="1836928" y="746379"/>
                    <a:pt x="1829308" y="693039"/>
                  </a:cubicBezTo>
                  <a:cubicBezTo>
                    <a:pt x="1831848" y="693039"/>
                    <a:pt x="1831848" y="693039"/>
                    <a:pt x="1831848" y="693039"/>
                  </a:cubicBezTo>
                  <a:cubicBezTo>
                    <a:pt x="1829308" y="693039"/>
                    <a:pt x="1829308" y="693039"/>
                    <a:pt x="1829308" y="693039"/>
                  </a:cubicBezTo>
                  <a:cubicBezTo>
                    <a:pt x="1829308" y="690499"/>
                    <a:pt x="1829308" y="690499"/>
                    <a:pt x="1829308" y="687959"/>
                  </a:cubicBezTo>
                  <a:cubicBezTo>
                    <a:pt x="1829308" y="690499"/>
                    <a:pt x="1829308" y="690499"/>
                    <a:pt x="1829308" y="693039"/>
                  </a:cubicBezTo>
                  <a:cubicBezTo>
                    <a:pt x="1829308" y="690499"/>
                    <a:pt x="1829308" y="682879"/>
                    <a:pt x="1829308" y="677799"/>
                  </a:cubicBezTo>
                  <a:cubicBezTo>
                    <a:pt x="1829308" y="0"/>
                    <a:pt x="1829308" y="0"/>
                    <a:pt x="1829308" y="0"/>
                  </a:cubicBezTo>
                </a:path>
              </a:pathLst>
            </a:custGeom>
            <a:solidFill>
              <a:srgbClr val="FD6220"/>
            </a:solidFill>
          </p:spPr>
        </p:sp>
      </p:grpSp>
      <p:grpSp>
        <p:nvGrpSpPr>
          <p:cNvPr id="4" name="Group 4"/>
          <p:cNvGrpSpPr/>
          <p:nvPr/>
        </p:nvGrpSpPr>
        <p:grpSpPr>
          <a:xfrm>
            <a:off x="10750893" y="5690976"/>
            <a:ext cx="3167910" cy="2484731"/>
            <a:chOff x="0" y="0"/>
            <a:chExt cx="2327040" cy="1825200"/>
          </a:xfrm>
        </p:grpSpPr>
        <p:sp>
          <p:nvSpPr>
            <p:cNvPr id="5" name="Freeform 5"/>
            <p:cNvSpPr/>
            <p:nvPr/>
          </p:nvSpPr>
          <p:spPr>
            <a:xfrm>
              <a:off x="0" y="0"/>
              <a:ext cx="2326767" cy="1825244"/>
            </a:xfrm>
            <a:custGeom>
              <a:avLst/>
              <a:gdLst/>
              <a:ahLst/>
              <a:cxnLst/>
              <a:rect l="l" t="t" r="r" b="b"/>
              <a:pathLst>
                <a:path w="2326767" h="1825244">
                  <a:moveTo>
                    <a:pt x="497332" y="0"/>
                  </a:moveTo>
                  <a:cubicBezTo>
                    <a:pt x="497332" y="677799"/>
                    <a:pt x="497332" y="677799"/>
                    <a:pt x="497332" y="677799"/>
                  </a:cubicBezTo>
                  <a:cubicBezTo>
                    <a:pt x="497332" y="685419"/>
                    <a:pt x="497332" y="690499"/>
                    <a:pt x="497332" y="693039"/>
                  </a:cubicBezTo>
                  <a:cubicBezTo>
                    <a:pt x="497332" y="695579"/>
                    <a:pt x="497332" y="695579"/>
                    <a:pt x="497332" y="695579"/>
                  </a:cubicBezTo>
                  <a:cubicBezTo>
                    <a:pt x="497332" y="693039"/>
                    <a:pt x="497332" y="693039"/>
                    <a:pt x="497332" y="693039"/>
                  </a:cubicBezTo>
                  <a:cubicBezTo>
                    <a:pt x="497332" y="690499"/>
                    <a:pt x="497332" y="690499"/>
                    <a:pt x="497332" y="687959"/>
                  </a:cubicBezTo>
                  <a:cubicBezTo>
                    <a:pt x="497332" y="690499"/>
                    <a:pt x="497332" y="690499"/>
                    <a:pt x="497332" y="693039"/>
                  </a:cubicBezTo>
                  <a:cubicBezTo>
                    <a:pt x="489712" y="746379"/>
                    <a:pt x="459232" y="779399"/>
                    <a:pt x="416179" y="779399"/>
                  </a:cubicBezTo>
                  <a:cubicBezTo>
                    <a:pt x="403479" y="779399"/>
                    <a:pt x="388239" y="776859"/>
                    <a:pt x="370459" y="769239"/>
                  </a:cubicBezTo>
                  <a:cubicBezTo>
                    <a:pt x="370459" y="769239"/>
                    <a:pt x="256286" y="710819"/>
                    <a:pt x="197866" y="710819"/>
                  </a:cubicBezTo>
                  <a:cubicBezTo>
                    <a:pt x="88773" y="710819"/>
                    <a:pt x="0" y="812292"/>
                    <a:pt x="0" y="936752"/>
                  </a:cubicBezTo>
                  <a:cubicBezTo>
                    <a:pt x="0" y="1058545"/>
                    <a:pt x="88773" y="1160145"/>
                    <a:pt x="197993" y="1160145"/>
                  </a:cubicBezTo>
                  <a:cubicBezTo>
                    <a:pt x="256413" y="1160145"/>
                    <a:pt x="370586" y="1104265"/>
                    <a:pt x="370586" y="1104265"/>
                  </a:cubicBezTo>
                  <a:cubicBezTo>
                    <a:pt x="388366" y="1094105"/>
                    <a:pt x="403606" y="1091565"/>
                    <a:pt x="418846" y="1091565"/>
                  </a:cubicBezTo>
                  <a:cubicBezTo>
                    <a:pt x="462026" y="1091565"/>
                    <a:pt x="492379" y="1124585"/>
                    <a:pt x="497459" y="1183005"/>
                  </a:cubicBezTo>
                  <a:cubicBezTo>
                    <a:pt x="497459" y="1195705"/>
                    <a:pt x="497459" y="1195705"/>
                    <a:pt x="497459" y="1195705"/>
                  </a:cubicBezTo>
                  <a:cubicBezTo>
                    <a:pt x="497459" y="1825244"/>
                    <a:pt x="497459" y="1825244"/>
                    <a:pt x="497459" y="1825244"/>
                  </a:cubicBezTo>
                  <a:cubicBezTo>
                    <a:pt x="616712" y="1825244"/>
                    <a:pt x="616712" y="1825244"/>
                    <a:pt x="616712" y="1825244"/>
                  </a:cubicBezTo>
                  <a:cubicBezTo>
                    <a:pt x="1175004" y="1825244"/>
                    <a:pt x="1175004" y="1825244"/>
                    <a:pt x="1175004" y="1825244"/>
                  </a:cubicBezTo>
                  <a:cubicBezTo>
                    <a:pt x="1185164" y="1825244"/>
                    <a:pt x="1190244" y="1825244"/>
                    <a:pt x="1192784" y="1825244"/>
                  </a:cubicBezTo>
                  <a:cubicBezTo>
                    <a:pt x="1192784" y="1825244"/>
                    <a:pt x="1190244" y="1825244"/>
                    <a:pt x="1187704" y="1825244"/>
                  </a:cubicBezTo>
                  <a:cubicBezTo>
                    <a:pt x="1190244" y="1825244"/>
                    <a:pt x="1190244" y="1825244"/>
                    <a:pt x="1192784" y="1825244"/>
                  </a:cubicBezTo>
                  <a:cubicBezTo>
                    <a:pt x="1190244" y="1825244"/>
                    <a:pt x="1187704" y="1825244"/>
                    <a:pt x="1185164" y="1825244"/>
                  </a:cubicBezTo>
                  <a:cubicBezTo>
                    <a:pt x="1187704" y="1825244"/>
                    <a:pt x="1187704" y="1825244"/>
                    <a:pt x="1187704" y="1825244"/>
                  </a:cubicBezTo>
                  <a:cubicBezTo>
                    <a:pt x="1263777" y="1820164"/>
                    <a:pt x="1296797" y="1764284"/>
                    <a:pt x="1266317" y="1700911"/>
                  </a:cubicBezTo>
                  <a:cubicBezTo>
                    <a:pt x="1266317" y="1700911"/>
                    <a:pt x="1210437" y="1586738"/>
                    <a:pt x="1210437" y="1528318"/>
                  </a:cubicBezTo>
                  <a:cubicBezTo>
                    <a:pt x="1210437" y="1419098"/>
                    <a:pt x="1309370" y="1330325"/>
                    <a:pt x="1433703" y="1330325"/>
                  </a:cubicBezTo>
                  <a:cubicBezTo>
                    <a:pt x="1555496" y="1330325"/>
                    <a:pt x="1656969" y="1419225"/>
                    <a:pt x="1656969" y="1528318"/>
                  </a:cubicBezTo>
                  <a:cubicBezTo>
                    <a:pt x="1656969" y="1586738"/>
                    <a:pt x="1601089" y="1700911"/>
                    <a:pt x="1601089" y="1700911"/>
                  </a:cubicBezTo>
                  <a:cubicBezTo>
                    <a:pt x="1568069" y="1766951"/>
                    <a:pt x="1603629" y="1820164"/>
                    <a:pt x="1677162" y="1825244"/>
                  </a:cubicBezTo>
                  <a:cubicBezTo>
                    <a:pt x="1679702" y="1825244"/>
                    <a:pt x="1679702" y="1825244"/>
                    <a:pt x="1682242" y="1825244"/>
                  </a:cubicBezTo>
                  <a:cubicBezTo>
                    <a:pt x="1694942" y="1825244"/>
                    <a:pt x="1694942" y="1825244"/>
                    <a:pt x="1694942" y="1825244"/>
                  </a:cubicBezTo>
                  <a:cubicBezTo>
                    <a:pt x="1920748" y="1825244"/>
                    <a:pt x="1920748" y="1825244"/>
                    <a:pt x="1920748" y="1825244"/>
                  </a:cubicBezTo>
                  <a:cubicBezTo>
                    <a:pt x="2321687" y="1825244"/>
                    <a:pt x="2321687" y="1825244"/>
                    <a:pt x="2321687" y="1825244"/>
                  </a:cubicBezTo>
                  <a:cubicBezTo>
                    <a:pt x="2321687" y="1195705"/>
                    <a:pt x="2321687" y="1195705"/>
                    <a:pt x="2321687" y="1195705"/>
                  </a:cubicBezTo>
                  <a:cubicBezTo>
                    <a:pt x="2321687" y="1195705"/>
                    <a:pt x="2326767" y="764159"/>
                    <a:pt x="2321687" y="687959"/>
                  </a:cubicBezTo>
                  <a:cubicBezTo>
                    <a:pt x="2321687" y="687959"/>
                    <a:pt x="2321687" y="685419"/>
                    <a:pt x="2321687" y="677799"/>
                  </a:cubicBezTo>
                  <a:cubicBezTo>
                    <a:pt x="2321687" y="0"/>
                    <a:pt x="2321687" y="0"/>
                    <a:pt x="2321687" y="0"/>
                  </a:cubicBezTo>
                  <a:cubicBezTo>
                    <a:pt x="2321687" y="0"/>
                    <a:pt x="2253107" y="0"/>
                    <a:pt x="2212594" y="0"/>
                  </a:cubicBezTo>
                  <a:cubicBezTo>
                    <a:pt x="1692402" y="0"/>
                    <a:pt x="1692402" y="0"/>
                    <a:pt x="1692402" y="0"/>
                  </a:cubicBezTo>
                  <a:cubicBezTo>
                    <a:pt x="1689862" y="0"/>
                    <a:pt x="1684782" y="0"/>
                    <a:pt x="1677162" y="0"/>
                  </a:cubicBezTo>
                  <a:cubicBezTo>
                    <a:pt x="1677162" y="0"/>
                    <a:pt x="1674622" y="0"/>
                    <a:pt x="1674622" y="0"/>
                  </a:cubicBezTo>
                  <a:cubicBezTo>
                    <a:pt x="1677162" y="0"/>
                    <a:pt x="1677162" y="0"/>
                    <a:pt x="1677162" y="0"/>
                  </a:cubicBezTo>
                  <a:cubicBezTo>
                    <a:pt x="1593469" y="0"/>
                    <a:pt x="1172210" y="0"/>
                    <a:pt x="1172210" y="0"/>
                  </a:cubicBezTo>
                  <a:cubicBezTo>
                    <a:pt x="898271" y="0"/>
                    <a:pt x="898271" y="0"/>
                    <a:pt x="898271" y="0"/>
                  </a:cubicBezTo>
                  <a:cubicBezTo>
                    <a:pt x="634365" y="0"/>
                    <a:pt x="634365" y="0"/>
                    <a:pt x="634365" y="0"/>
                  </a:cubicBezTo>
                  <a:cubicBezTo>
                    <a:pt x="624205" y="0"/>
                    <a:pt x="507492" y="0"/>
                    <a:pt x="497332" y="0"/>
                  </a:cubicBezTo>
                </a:path>
              </a:pathLst>
            </a:custGeom>
            <a:solidFill>
              <a:srgbClr val="FD6220"/>
            </a:solidFill>
          </p:spPr>
        </p:sp>
      </p:grpSp>
      <p:grpSp>
        <p:nvGrpSpPr>
          <p:cNvPr id="6" name="Group 6"/>
          <p:cNvGrpSpPr/>
          <p:nvPr/>
        </p:nvGrpSpPr>
        <p:grpSpPr>
          <a:xfrm>
            <a:off x="7836847" y="5661571"/>
            <a:ext cx="2610193" cy="2484731"/>
            <a:chOff x="0" y="0"/>
            <a:chExt cx="1917360" cy="1825200"/>
          </a:xfrm>
        </p:grpSpPr>
        <p:sp>
          <p:nvSpPr>
            <p:cNvPr id="7" name="Freeform 7"/>
            <p:cNvSpPr/>
            <p:nvPr/>
          </p:nvSpPr>
          <p:spPr>
            <a:xfrm>
              <a:off x="0" y="0"/>
              <a:ext cx="1917446" cy="1825244"/>
            </a:xfrm>
            <a:custGeom>
              <a:avLst/>
              <a:gdLst/>
              <a:ahLst/>
              <a:cxnLst/>
              <a:rect l="l" t="t" r="r" b="b"/>
              <a:pathLst>
                <a:path w="1917446" h="1825244">
                  <a:moveTo>
                    <a:pt x="0" y="0"/>
                  </a:moveTo>
                  <a:cubicBezTo>
                    <a:pt x="0" y="0"/>
                    <a:pt x="73660" y="0"/>
                    <a:pt x="116840" y="0"/>
                  </a:cubicBezTo>
                  <a:cubicBezTo>
                    <a:pt x="116840" y="0"/>
                    <a:pt x="116840" y="0"/>
                    <a:pt x="370840" y="0"/>
                  </a:cubicBezTo>
                  <a:cubicBezTo>
                    <a:pt x="370840" y="0"/>
                    <a:pt x="370840" y="0"/>
                    <a:pt x="370840" y="1270"/>
                  </a:cubicBezTo>
                  <a:lnTo>
                    <a:pt x="370840" y="2286"/>
                  </a:lnTo>
                  <a:lnTo>
                    <a:pt x="373380" y="2286"/>
                  </a:lnTo>
                  <a:lnTo>
                    <a:pt x="373380" y="0"/>
                  </a:lnTo>
                  <a:cubicBezTo>
                    <a:pt x="373380" y="0"/>
                    <a:pt x="373380" y="0"/>
                    <a:pt x="662940" y="0"/>
                  </a:cubicBezTo>
                  <a:cubicBezTo>
                    <a:pt x="662940" y="0"/>
                    <a:pt x="668020" y="0"/>
                    <a:pt x="675640" y="0"/>
                  </a:cubicBezTo>
                  <a:lnTo>
                    <a:pt x="678180" y="0"/>
                  </a:lnTo>
                  <a:cubicBezTo>
                    <a:pt x="680720" y="0"/>
                    <a:pt x="680720" y="0"/>
                    <a:pt x="680720" y="0"/>
                  </a:cubicBezTo>
                  <a:lnTo>
                    <a:pt x="726440" y="0"/>
                  </a:lnTo>
                  <a:cubicBezTo>
                    <a:pt x="870458" y="0"/>
                    <a:pt x="1208786" y="0"/>
                    <a:pt x="1208786" y="0"/>
                  </a:cubicBezTo>
                  <a:cubicBezTo>
                    <a:pt x="1208786" y="0"/>
                    <a:pt x="1208786" y="0"/>
                    <a:pt x="1495806" y="0"/>
                  </a:cubicBezTo>
                  <a:cubicBezTo>
                    <a:pt x="1495806" y="0"/>
                    <a:pt x="1495806" y="0"/>
                    <a:pt x="1772666" y="0"/>
                  </a:cubicBezTo>
                  <a:cubicBezTo>
                    <a:pt x="1782826" y="0"/>
                    <a:pt x="1907286" y="0"/>
                    <a:pt x="1917446" y="0"/>
                  </a:cubicBezTo>
                  <a:cubicBezTo>
                    <a:pt x="1917446" y="0"/>
                    <a:pt x="1917446" y="0"/>
                    <a:pt x="1917446" y="677799"/>
                  </a:cubicBezTo>
                  <a:cubicBezTo>
                    <a:pt x="1917446" y="682879"/>
                    <a:pt x="1914906" y="690499"/>
                    <a:pt x="1914906" y="693039"/>
                  </a:cubicBezTo>
                  <a:cubicBezTo>
                    <a:pt x="1909826" y="746379"/>
                    <a:pt x="1876806" y="779399"/>
                    <a:pt x="1833626" y="779399"/>
                  </a:cubicBezTo>
                  <a:cubicBezTo>
                    <a:pt x="1818386" y="779399"/>
                    <a:pt x="1800606" y="776859"/>
                    <a:pt x="1785366" y="766699"/>
                  </a:cubicBezTo>
                  <a:cubicBezTo>
                    <a:pt x="1785366" y="766699"/>
                    <a:pt x="1663446" y="710819"/>
                    <a:pt x="1605026" y="710819"/>
                  </a:cubicBezTo>
                  <a:cubicBezTo>
                    <a:pt x="1488186" y="710819"/>
                    <a:pt x="1394206" y="812419"/>
                    <a:pt x="1394206" y="934212"/>
                  </a:cubicBezTo>
                  <a:cubicBezTo>
                    <a:pt x="1394206" y="1058545"/>
                    <a:pt x="1488186" y="1160145"/>
                    <a:pt x="1605026" y="1160145"/>
                  </a:cubicBezTo>
                  <a:cubicBezTo>
                    <a:pt x="1663446" y="1160145"/>
                    <a:pt x="1785366" y="1101725"/>
                    <a:pt x="1785366" y="1101725"/>
                  </a:cubicBezTo>
                  <a:cubicBezTo>
                    <a:pt x="1800606" y="1094105"/>
                    <a:pt x="1818386" y="1091565"/>
                    <a:pt x="1833626" y="1091565"/>
                  </a:cubicBezTo>
                  <a:cubicBezTo>
                    <a:pt x="1879346" y="1091565"/>
                    <a:pt x="1912366" y="1124585"/>
                    <a:pt x="1917446" y="1183005"/>
                  </a:cubicBezTo>
                  <a:cubicBezTo>
                    <a:pt x="1917446" y="1183005"/>
                    <a:pt x="1917446" y="1183005"/>
                    <a:pt x="1917446" y="1195705"/>
                  </a:cubicBezTo>
                  <a:cubicBezTo>
                    <a:pt x="1917446" y="1195705"/>
                    <a:pt x="1917446" y="1195705"/>
                    <a:pt x="1917446" y="1825244"/>
                  </a:cubicBezTo>
                  <a:cubicBezTo>
                    <a:pt x="1917446" y="1825244"/>
                    <a:pt x="1917446" y="1825244"/>
                    <a:pt x="1790446" y="1825244"/>
                  </a:cubicBezTo>
                  <a:cubicBezTo>
                    <a:pt x="1790446" y="1825244"/>
                    <a:pt x="1790446" y="1825244"/>
                    <a:pt x="1203833" y="1825244"/>
                  </a:cubicBezTo>
                  <a:lnTo>
                    <a:pt x="1193673" y="1825244"/>
                  </a:lnTo>
                  <a:cubicBezTo>
                    <a:pt x="1191133" y="1825244"/>
                    <a:pt x="1191133" y="1825244"/>
                    <a:pt x="1191133" y="1825244"/>
                  </a:cubicBezTo>
                  <a:cubicBezTo>
                    <a:pt x="1112393" y="1820164"/>
                    <a:pt x="1076833" y="1764284"/>
                    <a:pt x="1109853" y="1700911"/>
                  </a:cubicBezTo>
                  <a:cubicBezTo>
                    <a:pt x="1109853" y="1700911"/>
                    <a:pt x="1168273" y="1586738"/>
                    <a:pt x="1168273" y="1528318"/>
                  </a:cubicBezTo>
                  <a:cubicBezTo>
                    <a:pt x="1168273" y="1419225"/>
                    <a:pt x="1064133" y="1330325"/>
                    <a:pt x="934593" y="1330325"/>
                  </a:cubicBezTo>
                  <a:cubicBezTo>
                    <a:pt x="805053" y="1330325"/>
                    <a:pt x="698373" y="1419225"/>
                    <a:pt x="698373" y="1528318"/>
                  </a:cubicBezTo>
                  <a:cubicBezTo>
                    <a:pt x="698373" y="1586738"/>
                    <a:pt x="759333" y="1700911"/>
                    <a:pt x="759333" y="1700911"/>
                  </a:cubicBezTo>
                  <a:cubicBezTo>
                    <a:pt x="792353" y="1766951"/>
                    <a:pt x="754253" y="1820164"/>
                    <a:pt x="678053" y="1825244"/>
                  </a:cubicBezTo>
                  <a:cubicBezTo>
                    <a:pt x="675513" y="1825244"/>
                    <a:pt x="672973" y="1825244"/>
                    <a:pt x="672973" y="1825244"/>
                  </a:cubicBezTo>
                  <a:cubicBezTo>
                    <a:pt x="672973" y="1825244"/>
                    <a:pt x="672973" y="1825244"/>
                    <a:pt x="660273" y="1825244"/>
                  </a:cubicBezTo>
                  <a:cubicBezTo>
                    <a:pt x="660273" y="1825244"/>
                    <a:pt x="660273" y="1825244"/>
                    <a:pt x="418973" y="1825244"/>
                  </a:cubicBezTo>
                  <a:cubicBezTo>
                    <a:pt x="418973" y="1825244"/>
                    <a:pt x="418973" y="1825244"/>
                    <a:pt x="0" y="1825244"/>
                  </a:cubicBezTo>
                  <a:cubicBezTo>
                    <a:pt x="0" y="1825244"/>
                    <a:pt x="0" y="1825244"/>
                    <a:pt x="0" y="1195705"/>
                  </a:cubicBezTo>
                  <a:cubicBezTo>
                    <a:pt x="0" y="1195705"/>
                    <a:pt x="0" y="1195705"/>
                    <a:pt x="0" y="1183005"/>
                  </a:cubicBezTo>
                  <a:cubicBezTo>
                    <a:pt x="5080" y="1124585"/>
                    <a:pt x="38100" y="1091565"/>
                    <a:pt x="83820" y="1091565"/>
                  </a:cubicBezTo>
                  <a:cubicBezTo>
                    <a:pt x="99060" y="1091565"/>
                    <a:pt x="114300" y="1094105"/>
                    <a:pt x="132080" y="1104265"/>
                  </a:cubicBezTo>
                  <a:cubicBezTo>
                    <a:pt x="132080" y="1104265"/>
                    <a:pt x="251460" y="1160145"/>
                    <a:pt x="312420" y="1160145"/>
                  </a:cubicBezTo>
                  <a:cubicBezTo>
                    <a:pt x="429260" y="1160145"/>
                    <a:pt x="520700" y="1058545"/>
                    <a:pt x="520700" y="936752"/>
                  </a:cubicBezTo>
                  <a:cubicBezTo>
                    <a:pt x="520700" y="812419"/>
                    <a:pt x="429260" y="713359"/>
                    <a:pt x="312420" y="713359"/>
                  </a:cubicBezTo>
                  <a:cubicBezTo>
                    <a:pt x="251460" y="713359"/>
                    <a:pt x="132080" y="769239"/>
                    <a:pt x="132080" y="769239"/>
                  </a:cubicBezTo>
                  <a:cubicBezTo>
                    <a:pt x="114300" y="776859"/>
                    <a:pt x="99060" y="779399"/>
                    <a:pt x="83820" y="779399"/>
                  </a:cubicBezTo>
                  <a:cubicBezTo>
                    <a:pt x="38100" y="779399"/>
                    <a:pt x="5080" y="746379"/>
                    <a:pt x="0" y="693039"/>
                  </a:cubicBezTo>
                  <a:cubicBezTo>
                    <a:pt x="0" y="690499"/>
                    <a:pt x="0" y="690499"/>
                    <a:pt x="0" y="687959"/>
                  </a:cubicBezTo>
                  <a:cubicBezTo>
                    <a:pt x="0" y="687959"/>
                    <a:pt x="0" y="685419"/>
                    <a:pt x="0" y="682879"/>
                  </a:cubicBezTo>
                  <a:cubicBezTo>
                    <a:pt x="0" y="680339"/>
                    <a:pt x="0" y="677799"/>
                    <a:pt x="0" y="677799"/>
                  </a:cubicBezTo>
                  <a:cubicBezTo>
                    <a:pt x="0" y="677799"/>
                    <a:pt x="0" y="677799"/>
                    <a:pt x="0" y="0"/>
                  </a:cubicBezTo>
                  <a:close/>
                </a:path>
              </a:pathLst>
            </a:custGeom>
            <a:solidFill>
              <a:srgbClr val="F47C00"/>
            </a:solidFill>
          </p:spPr>
        </p:sp>
      </p:grpSp>
      <p:sp>
        <p:nvSpPr>
          <p:cNvPr id="9" name="Freeform 9"/>
          <p:cNvSpPr/>
          <p:nvPr/>
        </p:nvSpPr>
        <p:spPr>
          <a:xfrm>
            <a:off x="15449396" y="3568428"/>
            <a:ext cx="1189768" cy="1189768"/>
          </a:xfrm>
          <a:custGeom>
            <a:avLst/>
            <a:gdLst/>
            <a:ahLst/>
            <a:cxnLst/>
            <a:rect l="l" t="t" r="r" b="b"/>
            <a:pathLst>
              <a:path w="1189768" h="1189768">
                <a:moveTo>
                  <a:pt x="0" y="0"/>
                </a:moveTo>
                <a:lnTo>
                  <a:pt x="1189768" y="0"/>
                </a:lnTo>
                <a:lnTo>
                  <a:pt x="1189768" y="1189768"/>
                </a:lnTo>
                <a:lnTo>
                  <a:pt x="0" y="1189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4752172" y="5950478"/>
            <a:ext cx="1665450" cy="1441371"/>
          </a:xfrm>
          <a:custGeom>
            <a:avLst/>
            <a:gdLst/>
            <a:ahLst/>
            <a:cxnLst/>
            <a:rect l="l" t="t" r="r" b="b"/>
            <a:pathLst>
              <a:path w="1665450" h="1441371">
                <a:moveTo>
                  <a:pt x="0" y="0"/>
                </a:moveTo>
                <a:lnTo>
                  <a:pt x="1665450" y="0"/>
                </a:lnTo>
                <a:lnTo>
                  <a:pt x="1665450" y="1441371"/>
                </a:lnTo>
                <a:lnTo>
                  <a:pt x="0" y="1441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8276722" y="5950478"/>
            <a:ext cx="1730443" cy="1661225"/>
          </a:xfrm>
          <a:custGeom>
            <a:avLst/>
            <a:gdLst/>
            <a:ahLst/>
            <a:cxnLst/>
            <a:rect l="l" t="t" r="r" b="b"/>
            <a:pathLst>
              <a:path w="1730443" h="1661225">
                <a:moveTo>
                  <a:pt x="0" y="0"/>
                </a:moveTo>
                <a:lnTo>
                  <a:pt x="1730443" y="0"/>
                </a:lnTo>
                <a:lnTo>
                  <a:pt x="1730443" y="1661225"/>
                </a:lnTo>
                <a:lnTo>
                  <a:pt x="0" y="16612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1862306" y="6090310"/>
            <a:ext cx="1620169" cy="1381562"/>
          </a:xfrm>
          <a:custGeom>
            <a:avLst/>
            <a:gdLst/>
            <a:ahLst/>
            <a:cxnLst/>
            <a:rect l="l" t="t" r="r" b="b"/>
            <a:pathLst>
              <a:path w="1620169" h="1381562">
                <a:moveTo>
                  <a:pt x="0" y="0"/>
                </a:moveTo>
                <a:lnTo>
                  <a:pt x="1620169" y="0"/>
                </a:lnTo>
                <a:lnTo>
                  <a:pt x="1620169" y="1381562"/>
                </a:lnTo>
                <a:lnTo>
                  <a:pt x="0" y="13815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5242783" y="3556233"/>
            <a:ext cx="7798321" cy="856472"/>
          </a:xfrm>
          <a:prstGeom prst="rect">
            <a:avLst/>
          </a:prstGeom>
        </p:spPr>
        <p:txBody>
          <a:bodyPr lIns="0" tIns="0" rIns="0" bIns="0" rtlCol="0" anchor="t">
            <a:spAutoFit/>
          </a:bodyPr>
          <a:lstStyle/>
          <a:p>
            <a:pPr marL="0" lvl="0" indent="0" algn="ctr">
              <a:lnSpc>
                <a:spcPts val="3496"/>
              </a:lnSpc>
              <a:spcBef>
                <a:spcPct val="0"/>
              </a:spcBef>
            </a:pPr>
            <a:r>
              <a:rPr lang="en-US" sz="2534" spc="248">
                <a:solidFill>
                  <a:srgbClr val="11100E"/>
                </a:solidFill>
                <a:latin typeface="DM Sans"/>
                <a:ea typeface="DM Sans"/>
                <a:cs typeface="DM Sans"/>
                <a:sym typeface="DM Sans"/>
              </a:rPr>
              <a:t>Navigating life at TU Ilmenau, international students encounter a variety of challenges:</a:t>
            </a:r>
          </a:p>
        </p:txBody>
      </p:sp>
      <p:sp>
        <p:nvSpPr>
          <p:cNvPr id="15" name="TextBox 15"/>
          <p:cNvSpPr txBox="1"/>
          <p:nvPr/>
        </p:nvSpPr>
        <p:spPr>
          <a:xfrm>
            <a:off x="4279810" y="8315967"/>
            <a:ext cx="2494864" cy="820664"/>
          </a:xfrm>
          <a:prstGeom prst="rect">
            <a:avLst/>
          </a:prstGeom>
        </p:spPr>
        <p:txBody>
          <a:bodyPr lIns="0" tIns="0" rIns="0" bIns="0" rtlCol="0" anchor="t">
            <a:spAutoFit/>
          </a:bodyPr>
          <a:lstStyle/>
          <a:p>
            <a:pPr marL="0" lvl="0" indent="0" algn="ctr">
              <a:lnSpc>
                <a:spcPts val="3358"/>
              </a:lnSpc>
              <a:spcBef>
                <a:spcPct val="0"/>
              </a:spcBef>
            </a:pPr>
            <a:r>
              <a:rPr lang="en-US" sz="2433" spc="238">
                <a:solidFill>
                  <a:srgbClr val="11100E"/>
                </a:solidFill>
                <a:latin typeface="DM Sans Bold"/>
                <a:ea typeface="DM Sans Bold"/>
                <a:cs typeface="DM Sans Bold"/>
                <a:sym typeface="DM Sans Bold"/>
              </a:rPr>
              <a:t>Harsh Weather </a:t>
            </a:r>
          </a:p>
        </p:txBody>
      </p:sp>
      <p:sp>
        <p:nvSpPr>
          <p:cNvPr id="16" name="TextBox 16"/>
          <p:cNvSpPr txBox="1"/>
          <p:nvPr/>
        </p:nvSpPr>
        <p:spPr>
          <a:xfrm>
            <a:off x="7894511" y="8280482"/>
            <a:ext cx="2494864" cy="830961"/>
          </a:xfrm>
          <a:prstGeom prst="rect">
            <a:avLst/>
          </a:prstGeom>
        </p:spPr>
        <p:txBody>
          <a:bodyPr lIns="0" tIns="0" rIns="0" bIns="0" rtlCol="0" anchor="t">
            <a:spAutoFit/>
          </a:bodyPr>
          <a:lstStyle/>
          <a:p>
            <a:pPr marL="0" lvl="0" indent="0" algn="ctr">
              <a:lnSpc>
                <a:spcPts val="3311"/>
              </a:lnSpc>
              <a:spcBef>
                <a:spcPct val="0"/>
              </a:spcBef>
            </a:pPr>
            <a:r>
              <a:rPr lang="en-US" sz="2400" spc="235">
                <a:solidFill>
                  <a:srgbClr val="11100E"/>
                </a:solidFill>
                <a:latin typeface="DM Sans Bold"/>
                <a:ea typeface="DM Sans Bold"/>
                <a:cs typeface="DM Sans Bold"/>
                <a:sym typeface="DM Sans Bold"/>
              </a:rPr>
              <a:t>Language Barrier</a:t>
            </a:r>
          </a:p>
        </p:txBody>
      </p:sp>
      <p:sp>
        <p:nvSpPr>
          <p:cNvPr id="17" name="TextBox 17"/>
          <p:cNvSpPr txBox="1"/>
          <p:nvPr/>
        </p:nvSpPr>
        <p:spPr>
          <a:xfrm>
            <a:off x="11513326" y="8280482"/>
            <a:ext cx="2494864" cy="830961"/>
          </a:xfrm>
          <a:prstGeom prst="rect">
            <a:avLst/>
          </a:prstGeom>
        </p:spPr>
        <p:txBody>
          <a:bodyPr lIns="0" tIns="0" rIns="0" bIns="0" rtlCol="0" anchor="t">
            <a:spAutoFit/>
          </a:bodyPr>
          <a:lstStyle/>
          <a:p>
            <a:pPr algn="ctr">
              <a:lnSpc>
                <a:spcPts val="3311"/>
              </a:lnSpc>
            </a:pPr>
            <a:r>
              <a:rPr lang="en-US" sz="2400" spc="235">
                <a:solidFill>
                  <a:srgbClr val="11100E"/>
                </a:solidFill>
                <a:latin typeface="DM Sans Bold"/>
                <a:ea typeface="DM Sans Bold"/>
                <a:cs typeface="DM Sans Bold"/>
                <a:sym typeface="DM Sans Bold"/>
              </a:rPr>
              <a:t>Finding</a:t>
            </a:r>
          </a:p>
          <a:p>
            <a:pPr marL="0" lvl="0" indent="0" algn="ctr">
              <a:lnSpc>
                <a:spcPts val="3311"/>
              </a:lnSpc>
              <a:spcBef>
                <a:spcPct val="0"/>
              </a:spcBef>
            </a:pPr>
            <a:r>
              <a:rPr lang="en-US" sz="2400" spc="235">
                <a:solidFill>
                  <a:srgbClr val="11100E"/>
                </a:solidFill>
                <a:latin typeface="DM Sans Bold"/>
                <a:ea typeface="DM Sans Bold"/>
                <a:cs typeface="DM Sans Bold"/>
                <a:sym typeface="DM Sans Bold"/>
              </a:rPr>
              <a:t> Jobs</a:t>
            </a:r>
          </a:p>
        </p:txBody>
      </p:sp>
      <p:sp>
        <p:nvSpPr>
          <p:cNvPr id="18" name="TextBox 18"/>
          <p:cNvSpPr txBox="1"/>
          <p:nvPr/>
        </p:nvSpPr>
        <p:spPr>
          <a:xfrm>
            <a:off x="670532" y="665605"/>
            <a:ext cx="14467499" cy="1679861"/>
          </a:xfrm>
          <a:prstGeom prst="rect">
            <a:avLst/>
          </a:prstGeom>
        </p:spPr>
        <p:txBody>
          <a:bodyPr lIns="0" tIns="0" rIns="0" bIns="0" rtlCol="0" anchor="t">
            <a:spAutoFit/>
          </a:bodyPr>
          <a:lstStyle/>
          <a:p>
            <a:pPr algn="l">
              <a:lnSpc>
                <a:spcPts val="6441"/>
              </a:lnSpc>
            </a:pPr>
            <a:r>
              <a:rPr lang="en-US" sz="6640" spc="332">
                <a:solidFill>
                  <a:srgbClr val="191919"/>
                </a:solidFill>
                <a:latin typeface="Gotham Bold"/>
                <a:ea typeface="Gotham Bold"/>
                <a:cs typeface="Gotham Bold"/>
                <a:sym typeface="Gotham Bold"/>
              </a:rPr>
              <a:t>Challenges Faced by International Students</a:t>
            </a:r>
          </a:p>
        </p:txBody>
      </p:sp>
      <p:sp>
        <p:nvSpPr>
          <p:cNvPr id="19" name="Freeform 2">
            <a:extLst>
              <a:ext uri="{FF2B5EF4-FFF2-40B4-BE49-F238E27FC236}">
                <a16:creationId xmlns:a16="http://schemas.microsoft.com/office/drawing/2014/main" id="{EFA1BEC7-6AF0-C623-3AEB-D05CFD46E3D9}"/>
              </a:ext>
            </a:extLst>
          </p:cNvPr>
          <p:cNvSpPr/>
          <p:nvPr/>
        </p:nvSpPr>
        <p:spPr>
          <a:xfrm>
            <a:off x="0" y="4234880"/>
            <a:ext cx="6132760" cy="613276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064408" y="989458"/>
            <a:ext cx="4704358" cy="3317308"/>
            <a:chOff x="0" y="0"/>
            <a:chExt cx="6272478" cy="4423077"/>
          </a:xfrm>
        </p:grpSpPr>
        <p:pic>
          <p:nvPicPr>
            <p:cNvPr id="3" name="Picture 3"/>
            <p:cNvPicPr>
              <a:picLocks noChangeAspect="1"/>
            </p:cNvPicPr>
            <p:nvPr/>
          </p:nvPicPr>
          <p:blipFill>
            <a:blip r:embed="rId2"/>
            <a:srcRect t="166" b="166"/>
            <a:stretch>
              <a:fillRect/>
            </a:stretch>
          </p:blipFill>
          <p:spPr>
            <a:xfrm>
              <a:off x="0" y="0"/>
              <a:ext cx="6272478" cy="4423077"/>
            </a:xfrm>
            <a:prstGeom prst="rect">
              <a:avLst/>
            </a:prstGeom>
          </p:spPr>
        </p:pic>
      </p:grpSp>
      <p:grpSp>
        <p:nvGrpSpPr>
          <p:cNvPr id="7" name="Group 7"/>
          <p:cNvGrpSpPr/>
          <p:nvPr/>
        </p:nvGrpSpPr>
        <p:grpSpPr>
          <a:xfrm>
            <a:off x="709357" y="3315742"/>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id="10" name="Group 10"/>
          <p:cNvGrpSpPr/>
          <p:nvPr/>
        </p:nvGrpSpPr>
        <p:grpSpPr>
          <a:xfrm>
            <a:off x="951509" y="4428296"/>
            <a:ext cx="508158" cy="543805"/>
            <a:chOff x="0" y="0"/>
            <a:chExt cx="812800" cy="869819"/>
          </a:xfrm>
        </p:grpSpPr>
        <p:sp>
          <p:nvSpPr>
            <p:cNvPr id="11" name="Freeform 1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2" name="TextBox 1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3" name="Group 13"/>
          <p:cNvGrpSpPr/>
          <p:nvPr/>
        </p:nvGrpSpPr>
        <p:grpSpPr>
          <a:xfrm>
            <a:off x="951509" y="1982349"/>
            <a:ext cx="508158" cy="543805"/>
            <a:chOff x="0" y="0"/>
            <a:chExt cx="812800" cy="869819"/>
          </a:xfrm>
        </p:grpSpPr>
        <p:sp>
          <p:nvSpPr>
            <p:cNvPr id="14" name="Freeform 1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5" name="TextBox 1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6" name="Group 16"/>
          <p:cNvGrpSpPr/>
          <p:nvPr/>
        </p:nvGrpSpPr>
        <p:grpSpPr>
          <a:xfrm>
            <a:off x="951509" y="5094059"/>
            <a:ext cx="508158" cy="543805"/>
            <a:chOff x="0" y="0"/>
            <a:chExt cx="812800" cy="869819"/>
          </a:xfrm>
        </p:grpSpPr>
        <p:sp>
          <p:nvSpPr>
            <p:cNvPr id="17" name="Freeform 1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19" name="Group 19"/>
          <p:cNvGrpSpPr/>
          <p:nvPr/>
        </p:nvGrpSpPr>
        <p:grpSpPr>
          <a:xfrm>
            <a:off x="951509" y="2648112"/>
            <a:ext cx="508158" cy="543805"/>
            <a:chOff x="0" y="0"/>
            <a:chExt cx="812800" cy="869819"/>
          </a:xfrm>
        </p:grpSpPr>
        <p:sp>
          <p:nvSpPr>
            <p:cNvPr id="20" name="Freeform 2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2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2" name="Group 22"/>
          <p:cNvGrpSpPr/>
          <p:nvPr/>
        </p:nvGrpSpPr>
        <p:grpSpPr>
          <a:xfrm>
            <a:off x="951509" y="6425585"/>
            <a:ext cx="508158" cy="543805"/>
            <a:chOff x="0" y="0"/>
            <a:chExt cx="812800" cy="869819"/>
          </a:xfrm>
        </p:grpSpPr>
        <p:sp>
          <p:nvSpPr>
            <p:cNvPr id="23" name="Freeform 2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2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5" name="Group 25"/>
          <p:cNvGrpSpPr/>
          <p:nvPr/>
        </p:nvGrpSpPr>
        <p:grpSpPr>
          <a:xfrm>
            <a:off x="951509" y="5759822"/>
            <a:ext cx="508158" cy="543805"/>
            <a:chOff x="0" y="0"/>
            <a:chExt cx="812800" cy="869819"/>
          </a:xfrm>
        </p:grpSpPr>
        <p:sp>
          <p:nvSpPr>
            <p:cNvPr id="26" name="Freeform 2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2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8" name="Group 28"/>
          <p:cNvGrpSpPr/>
          <p:nvPr/>
        </p:nvGrpSpPr>
        <p:grpSpPr>
          <a:xfrm>
            <a:off x="9722743" y="4428296"/>
            <a:ext cx="4250632" cy="4815226"/>
            <a:chOff x="0" y="0"/>
            <a:chExt cx="5667509" cy="6420301"/>
          </a:xfrm>
        </p:grpSpPr>
        <p:pic>
          <p:nvPicPr>
            <p:cNvPr id="29" name="Picture 29"/>
            <p:cNvPicPr>
              <a:picLocks noChangeAspect="1"/>
            </p:cNvPicPr>
            <p:nvPr/>
          </p:nvPicPr>
          <p:blipFill>
            <a:blip r:embed="rId3"/>
            <a:srcRect l="3967" r="37183"/>
            <a:stretch>
              <a:fillRect/>
            </a:stretch>
          </p:blipFill>
          <p:spPr>
            <a:xfrm>
              <a:off x="0" y="0"/>
              <a:ext cx="5667509" cy="6420301"/>
            </a:xfrm>
            <a:prstGeom prst="rect">
              <a:avLst/>
            </a:prstGeom>
          </p:spPr>
        </p:pic>
      </p:grpSp>
      <p:grpSp>
        <p:nvGrpSpPr>
          <p:cNvPr id="30" name="Group 30"/>
          <p:cNvGrpSpPr/>
          <p:nvPr/>
        </p:nvGrpSpPr>
        <p:grpSpPr>
          <a:xfrm>
            <a:off x="15994763" y="1028700"/>
            <a:ext cx="1436473" cy="3317308"/>
            <a:chOff x="0" y="0"/>
            <a:chExt cx="1915297" cy="4423077"/>
          </a:xfrm>
        </p:grpSpPr>
        <p:sp>
          <p:nvSpPr>
            <p:cNvPr id="31" name="AutoShape 31"/>
            <p:cNvSpPr/>
            <p:nvPr/>
          </p:nvSpPr>
          <p:spPr>
            <a:xfrm>
              <a:off x="0" y="0"/>
              <a:ext cx="1915297" cy="4423077"/>
            </a:xfrm>
            <a:prstGeom prst="rect">
              <a:avLst/>
            </a:prstGeom>
            <a:solidFill>
              <a:srgbClr val="FD6220"/>
            </a:solidFill>
          </p:spPr>
        </p:sp>
      </p:grpSp>
      <p:grpSp>
        <p:nvGrpSpPr>
          <p:cNvPr id="32" name="Group 32"/>
          <p:cNvGrpSpPr/>
          <p:nvPr/>
        </p:nvGrpSpPr>
        <p:grpSpPr>
          <a:xfrm>
            <a:off x="14106296" y="4443074"/>
            <a:ext cx="3324940" cy="2137237"/>
            <a:chOff x="0" y="0"/>
            <a:chExt cx="4433253" cy="2849649"/>
          </a:xfrm>
        </p:grpSpPr>
        <p:pic>
          <p:nvPicPr>
            <p:cNvPr id="33" name="Picture 33"/>
            <p:cNvPicPr>
              <a:picLocks noChangeAspect="1"/>
            </p:cNvPicPr>
            <p:nvPr/>
          </p:nvPicPr>
          <p:blipFill>
            <a:blip r:embed="rId4"/>
            <a:srcRect t="1702" b="1702"/>
            <a:stretch>
              <a:fillRect/>
            </a:stretch>
          </p:blipFill>
          <p:spPr>
            <a:xfrm>
              <a:off x="0" y="0"/>
              <a:ext cx="4433253" cy="2849649"/>
            </a:xfrm>
            <a:prstGeom prst="rect">
              <a:avLst/>
            </a:prstGeom>
          </p:spPr>
        </p:pic>
      </p:grpSp>
      <p:grpSp>
        <p:nvGrpSpPr>
          <p:cNvPr id="34" name="Group 34"/>
          <p:cNvGrpSpPr/>
          <p:nvPr/>
        </p:nvGrpSpPr>
        <p:grpSpPr>
          <a:xfrm>
            <a:off x="14106296" y="6675561"/>
            <a:ext cx="3324940" cy="2582739"/>
            <a:chOff x="0" y="0"/>
            <a:chExt cx="4433253" cy="3443652"/>
          </a:xfrm>
        </p:grpSpPr>
        <p:pic>
          <p:nvPicPr>
            <p:cNvPr id="35" name="Picture 35"/>
            <p:cNvPicPr>
              <a:picLocks noChangeAspect="1"/>
            </p:cNvPicPr>
            <p:nvPr/>
          </p:nvPicPr>
          <p:blipFill>
            <a:blip r:embed="rId5"/>
            <a:srcRect t="22322"/>
            <a:stretch>
              <a:fillRect/>
            </a:stretch>
          </p:blipFill>
          <p:spPr>
            <a:xfrm>
              <a:off x="0" y="0"/>
              <a:ext cx="4433253" cy="3443652"/>
            </a:xfrm>
            <a:prstGeom prst="rect">
              <a:avLst/>
            </a:prstGeom>
          </p:spPr>
        </p:pic>
      </p:grpSp>
      <p:grpSp>
        <p:nvGrpSpPr>
          <p:cNvPr id="36" name="Group 36"/>
          <p:cNvGrpSpPr/>
          <p:nvPr/>
        </p:nvGrpSpPr>
        <p:grpSpPr>
          <a:xfrm>
            <a:off x="951509" y="7093216"/>
            <a:ext cx="508158" cy="543805"/>
            <a:chOff x="0" y="0"/>
            <a:chExt cx="812800" cy="869819"/>
          </a:xfrm>
        </p:grpSpPr>
        <p:sp>
          <p:nvSpPr>
            <p:cNvPr id="37" name="Freeform 3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8" name="TextBox 3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9" name="Group 39"/>
          <p:cNvGrpSpPr/>
          <p:nvPr/>
        </p:nvGrpSpPr>
        <p:grpSpPr>
          <a:xfrm>
            <a:off x="951509" y="7760846"/>
            <a:ext cx="508158" cy="543805"/>
            <a:chOff x="0" y="0"/>
            <a:chExt cx="812800" cy="869819"/>
          </a:xfrm>
        </p:grpSpPr>
        <p:sp>
          <p:nvSpPr>
            <p:cNvPr id="40" name="Freeform 4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1" name="TextBox 4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id="45" name="TextBox 45"/>
          <p:cNvSpPr txBox="1"/>
          <p:nvPr/>
        </p:nvSpPr>
        <p:spPr>
          <a:xfrm>
            <a:off x="2618056" y="1281838"/>
            <a:ext cx="10402137" cy="2033904"/>
          </a:xfrm>
          <a:prstGeom prst="rect">
            <a:avLst/>
          </a:prstGeom>
        </p:spPr>
        <p:txBody>
          <a:bodyPr lIns="0" tIns="0" rIns="0" bIns="0" rtlCol="0" anchor="t">
            <a:spAutoFit/>
          </a:bodyPr>
          <a:lstStyle/>
          <a:p>
            <a:pPr algn="l">
              <a:lnSpc>
                <a:spcPts val="8120"/>
              </a:lnSpc>
            </a:pPr>
            <a:r>
              <a:rPr lang="en-US" sz="5800">
                <a:solidFill>
                  <a:srgbClr val="191919"/>
                </a:solidFill>
                <a:latin typeface="Gotham Bold"/>
                <a:ea typeface="Gotham Bold"/>
                <a:cs typeface="Gotham Bold"/>
                <a:sym typeface="Gotham Bold"/>
              </a:rPr>
              <a:t>PROBLEM-SOLVING STRATEGIES</a:t>
            </a:r>
          </a:p>
        </p:txBody>
      </p:sp>
      <p:sp>
        <p:nvSpPr>
          <p:cNvPr id="46" name="TextBox 46"/>
          <p:cNvSpPr txBox="1"/>
          <p:nvPr/>
        </p:nvSpPr>
        <p:spPr>
          <a:xfrm>
            <a:off x="2618056" y="6576317"/>
            <a:ext cx="6794951" cy="489568"/>
          </a:xfrm>
          <a:prstGeom prst="rect">
            <a:avLst/>
          </a:prstGeom>
        </p:spPr>
        <p:txBody>
          <a:bodyPr lIns="0" tIns="0" rIns="0" bIns="0" rtlCol="0" anchor="t">
            <a:spAutoFit/>
          </a:bodyPr>
          <a:lstStyle/>
          <a:p>
            <a:pPr algn="l">
              <a:lnSpc>
                <a:spcPts val="3990"/>
              </a:lnSpc>
            </a:pPr>
            <a:r>
              <a:rPr lang="en-US" sz="2850">
                <a:solidFill>
                  <a:srgbClr val="191919"/>
                </a:solidFill>
                <a:latin typeface="Gotham Bold"/>
                <a:ea typeface="Gotham Bold"/>
                <a:cs typeface="Gotham Bold"/>
                <a:sym typeface="Gotham Bold"/>
              </a:rPr>
              <a:t>Finding Jobs and Internships</a:t>
            </a:r>
          </a:p>
        </p:txBody>
      </p:sp>
      <p:sp>
        <p:nvSpPr>
          <p:cNvPr id="47" name="TextBox 47"/>
          <p:cNvSpPr txBox="1"/>
          <p:nvPr/>
        </p:nvSpPr>
        <p:spPr>
          <a:xfrm>
            <a:off x="2618056" y="3938727"/>
            <a:ext cx="7104687" cy="489568"/>
          </a:xfrm>
          <a:prstGeom prst="rect">
            <a:avLst/>
          </a:prstGeom>
        </p:spPr>
        <p:txBody>
          <a:bodyPr lIns="0" tIns="0" rIns="0" bIns="0" rtlCol="0" anchor="t">
            <a:spAutoFit/>
          </a:bodyPr>
          <a:lstStyle/>
          <a:p>
            <a:pPr algn="l">
              <a:lnSpc>
                <a:spcPts val="3990"/>
              </a:lnSpc>
            </a:pPr>
            <a:r>
              <a:rPr lang="en-US" sz="2850">
                <a:solidFill>
                  <a:srgbClr val="191919"/>
                </a:solidFill>
                <a:latin typeface="Gotham Bold"/>
                <a:ea typeface="Gotham Bold"/>
                <a:cs typeface="Gotham Bold"/>
                <a:sym typeface="Gotham Bold"/>
              </a:rPr>
              <a:t>Overcoming Language Barriers:</a:t>
            </a:r>
          </a:p>
        </p:txBody>
      </p:sp>
      <p:sp>
        <p:nvSpPr>
          <p:cNvPr id="48" name="TextBox 48"/>
          <p:cNvSpPr txBox="1"/>
          <p:nvPr/>
        </p:nvSpPr>
        <p:spPr>
          <a:xfrm>
            <a:off x="2618056" y="7289841"/>
            <a:ext cx="6794951" cy="259461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191919"/>
                </a:solidFill>
                <a:latin typeface="Arimo"/>
                <a:ea typeface="Arimo"/>
                <a:cs typeface="Arimo"/>
                <a:sym typeface="Arimo"/>
              </a:rPr>
              <a:t>Strategy: Attended university career fairs and networking events to connect with potential employers.</a:t>
            </a:r>
          </a:p>
          <a:p>
            <a:pPr marL="453390" lvl="1" indent="-226695" algn="l">
              <a:lnSpc>
                <a:spcPts val="2940"/>
              </a:lnSpc>
              <a:buFont typeface="Arial"/>
              <a:buChar char="•"/>
            </a:pPr>
            <a:r>
              <a:rPr lang="en-US" sz="2100">
                <a:solidFill>
                  <a:srgbClr val="191919"/>
                </a:solidFill>
                <a:latin typeface="Arimo"/>
                <a:ea typeface="Arimo"/>
                <a:cs typeface="Arimo"/>
                <a:sym typeface="Arimo"/>
              </a:rPr>
              <a:t>Advice: Tailor your resume to highlight relevant skills and consider learning basic German for better opportunities.</a:t>
            </a:r>
          </a:p>
          <a:p>
            <a:pPr algn="l">
              <a:lnSpc>
                <a:spcPts val="2940"/>
              </a:lnSpc>
            </a:pPr>
            <a:endParaRPr lang="en-US" sz="2100">
              <a:solidFill>
                <a:srgbClr val="191919"/>
              </a:solidFill>
              <a:latin typeface="Arimo"/>
              <a:ea typeface="Arimo"/>
              <a:cs typeface="Arimo"/>
              <a:sym typeface="Arimo"/>
            </a:endParaRPr>
          </a:p>
        </p:txBody>
      </p:sp>
      <p:sp>
        <p:nvSpPr>
          <p:cNvPr id="49" name="TextBox 49"/>
          <p:cNvSpPr txBox="1"/>
          <p:nvPr/>
        </p:nvSpPr>
        <p:spPr>
          <a:xfrm>
            <a:off x="2618056" y="4817375"/>
            <a:ext cx="6794951" cy="1736081"/>
          </a:xfrm>
          <a:prstGeom prst="rect">
            <a:avLst/>
          </a:prstGeom>
        </p:spPr>
        <p:txBody>
          <a:bodyPr lIns="0" tIns="0" rIns="0" bIns="0" rtlCol="0" anchor="t">
            <a:spAutoFit/>
          </a:bodyPr>
          <a:lstStyle/>
          <a:p>
            <a:pPr marL="458858" lvl="1" indent="-229429" algn="l">
              <a:lnSpc>
                <a:spcPts val="2975"/>
              </a:lnSpc>
              <a:buFont typeface="Arial"/>
              <a:buChar char="•"/>
            </a:pPr>
            <a:r>
              <a:rPr lang="en-US" sz="2125" dirty="0">
                <a:solidFill>
                  <a:srgbClr val="191919"/>
                </a:solidFill>
                <a:latin typeface="Arimo"/>
                <a:ea typeface="Arimo"/>
                <a:cs typeface="Arimo"/>
                <a:sym typeface="Arimo"/>
              </a:rPr>
              <a:t>Strategy: Enrolled in German language courses and practiced with local students.</a:t>
            </a:r>
          </a:p>
          <a:p>
            <a:pPr marL="458858" lvl="1" indent="-229429" algn="l">
              <a:lnSpc>
                <a:spcPts val="2975"/>
              </a:lnSpc>
              <a:buFont typeface="Arial"/>
              <a:buChar char="•"/>
            </a:pPr>
            <a:r>
              <a:rPr lang="en-US" sz="2125" dirty="0">
                <a:solidFill>
                  <a:srgbClr val="191919"/>
                </a:solidFill>
                <a:latin typeface="Arimo"/>
                <a:ea typeface="Arimo"/>
                <a:cs typeface="Arimo"/>
                <a:sym typeface="Arimo"/>
              </a:rPr>
              <a:t>Advice: Use language learning apps and seek out language exchange partners to improve fluency.</a:t>
            </a:r>
          </a:p>
          <a:p>
            <a:pPr algn="l">
              <a:lnSpc>
                <a:spcPts val="1995"/>
              </a:lnSpc>
            </a:pPr>
            <a:endParaRPr lang="en-US" sz="2125" dirty="0">
              <a:solidFill>
                <a:srgbClr val="191919"/>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076825" y="2387597"/>
            <a:ext cx="4087823" cy="3827852"/>
            <a:chOff x="0" y="0"/>
            <a:chExt cx="5450431" cy="5103802"/>
          </a:xfrm>
        </p:grpSpPr>
        <p:pic>
          <p:nvPicPr>
            <p:cNvPr id="3" name="Picture 3"/>
            <p:cNvPicPr>
              <a:picLocks noChangeAspect="1"/>
            </p:cNvPicPr>
            <p:nvPr/>
          </p:nvPicPr>
          <p:blipFill>
            <a:blip r:embed="rId2"/>
            <a:srcRect l="14402" r="14402"/>
            <a:stretch>
              <a:fillRect/>
            </a:stretch>
          </p:blipFill>
          <p:spPr>
            <a:xfrm>
              <a:off x="0" y="0"/>
              <a:ext cx="5450431" cy="5103802"/>
            </a:xfrm>
            <a:prstGeom prst="rect">
              <a:avLst/>
            </a:prstGeom>
          </p:spPr>
        </p:pic>
      </p:grpSp>
      <p:grpSp>
        <p:nvGrpSpPr>
          <p:cNvPr id="7" name="Group 7"/>
          <p:cNvGrpSpPr/>
          <p:nvPr/>
        </p:nvGrpSpPr>
        <p:grpSpPr>
          <a:xfrm>
            <a:off x="709357" y="3983373"/>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id="10" name="Group 10"/>
          <p:cNvGrpSpPr/>
          <p:nvPr/>
        </p:nvGrpSpPr>
        <p:grpSpPr>
          <a:xfrm>
            <a:off x="951509" y="3315742"/>
            <a:ext cx="508158" cy="543805"/>
            <a:chOff x="0" y="0"/>
            <a:chExt cx="812800" cy="869819"/>
          </a:xfrm>
        </p:grpSpPr>
        <p:sp>
          <p:nvSpPr>
            <p:cNvPr id="11" name="Freeform 1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2" name="TextBox 1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3" name="Group 13"/>
          <p:cNvGrpSpPr/>
          <p:nvPr/>
        </p:nvGrpSpPr>
        <p:grpSpPr>
          <a:xfrm>
            <a:off x="951509" y="1982349"/>
            <a:ext cx="508158" cy="543805"/>
            <a:chOff x="0" y="0"/>
            <a:chExt cx="812800" cy="869819"/>
          </a:xfrm>
        </p:grpSpPr>
        <p:sp>
          <p:nvSpPr>
            <p:cNvPr id="14" name="Freeform 1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5" name="TextBox 1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6" name="Group 16"/>
          <p:cNvGrpSpPr/>
          <p:nvPr/>
        </p:nvGrpSpPr>
        <p:grpSpPr>
          <a:xfrm>
            <a:off x="951509" y="5094059"/>
            <a:ext cx="508158" cy="543805"/>
            <a:chOff x="0" y="0"/>
            <a:chExt cx="812800" cy="869819"/>
          </a:xfrm>
        </p:grpSpPr>
        <p:sp>
          <p:nvSpPr>
            <p:cNvPr id="17" name="Freeform 1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19" name="Group 19"/>
          <p:cNvGrpSpPr/>
          <p:nvPr/>
        </p:nvGrpSpPr>
        <p:grpSpPr>
          <a:xfrm>
            <a:off x="951509" y="2648112"/>
            <a:ext cx="508158" cy="543805"/>
            <a:chOff x="0" y="0"/>
            <a:chExt cx="812800" cy="869819"/>
          </a:xfrm>
        </p:grpSpPr>
        <p:sp>
          <p:nvSpPr>
            <p:cNvPr id="20" name="Freeform 2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2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2" name="Group 22"/>
          <p:cNvGrpSpPr/>
          <p:nvPr/>
        </p:nvGrpSpPr>
        <p:grpSpPr>
          <a:xfrm>
            <a:off x="951509" y="6425585"/>
            <a:ext cx="508158" cy="543805"/>
            <a:chOff x="0" y="0"/>
            <a:chExt cx="812800" cy="869819"/>
          </a:xfrm>
        </p:grpSpPr>
        <p:sp>
          <p:nvSpPr>
            <p:cNvPr id="23" name="Freeform 2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2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5" name="Group 25"/>
          <p:cNvGrpSpPr/>
          <p:nvPr/>
        </p:nvGrpSpPr>
        <p:grpSpPr>
          <a:xfrm>
            <a:off x="951509" y="5759822"/>
            <a:ext cx="508158" cy="543805"/>
            <a:chOff x="0" y="0"/>
            <a:chExt cx="812800" cy="869819"/>
          </a:xfrm>
        </p:grpSpPr>
        <p:sp>
          <p:nvSpPr>
            <p:cNvPr id="26" name="Freeform 2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2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8" name="Group 28"/>
          <p:cNvGrpSpPr/>
          <p:nvPr/>
        </p:nvGrpSpPr>
        <p:grpSpPr>
          <a:xfrm>
            <a:off x="951509" y="7093216"/>
            <a:ext cx="508158" cy="543805"/>
            <a:chOff x="0" y="0"/>
            <a:chExt cx="812800" cy="869819"/>
          </a:xfrm>
        </p:grpSpPr>
        <p:sp>
          <p:nvSpPr>
            <p:cNvPr id="29" name="Freeform 2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0" name="TextBox 3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1" name="Group 31"/>
          <p:cNvGrpSpPr/>
          <p:nvPr/>
        </p:nvGrpSpPr>
        <p:grpSpPr>
          <a:xfrm>
            <a:off x="951509" y="7760846"/>
            <a:ext cx="508158" cy="543805"/>
            <a:chOff x="0" y="0"/>
            <a:chExt cx="812800" cy="869819"/>
          </a:xfrm>
        </p:grpSpPr>
        <p:sp>
          <p:nvSpPr>
            <p:cNvPr id="32" name="Freeform 3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3" name="TextBox 3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4" name="Group 34"/>
          <p:cNvGrpSpPr/>
          <p:nvPr/>
        </p:nvGrpSpPr>
        <p:grpSpPr>
          <a:xfrm flipH="1">
            <a:off x="12108823" y="8213474"/>
            <a:ext cx="2655374" cy="103756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490503" y="1239548"/>
            <a:ext cx="7824944" cy="2105020"/>
          </a:xfrm>
          <a:prstGeom prst="rect">
            <a:avLst/>
          </a:prstGeom>
        </p:spPr>
        <p:txBody>
          <a:bodyPr lIns="0" tIns="0" rIns="0" bIns="0" rtlCol="0" anchor="t">
            <a:spAutoFit/>
          </a:bodyPr>
          <a:lstStyle/>
          <a:p>
            <a:pPr algn="just">
              <a:lnSpc>
                <a:spcPts val="8400"/>
              </a:lnSpc>
              <a:spcBef>
                <a:spcPct val="0"/>
              </a:spcBef>
            </a:pPr>
            <a:r>
              <a:rPr lang="en-US" sz="6000" dirty="0">
                <a:solidFill>
                  <a:srgbClr val="191919"/>
                </a:solidFill>
                <a:latin typeface="Gotham Bold"/>
                <a:ea typeface="Gotham Bold"/>
                <a:cs typeface="Gotham Bold"/>
                <a:sym typeface="Gotham Bold"/>
              </a:rPr>
              <a:t>CULTURAL INTEGRATION</a:t>
            </a:r>
          </a:p>
        </p:txBody>
      </p:sp>
      <p:sp>
        <p:nvSpPr>
          <p:cNvPr id="38" name="TextBox 38"/>
          <p:cNvSpPr txBox="1"/>
          <p:nvPr/>
        </p:nvSpPr>
        <p:spPr>
          <a:xfrm>
            <a:off x="2522677" y="3633893"/>
            <a:ext cx="7104687" cy="489568"/>
          </a:xfrm>
          <a:prstGeom prst="rect">
            <a:avLst/>
          </a:prstGeom>
        </p:spPr>
        <p:txBody>
          <a:bodyPr lIns="0" tIns="0" rIns="0" bIns="0" rtlCol="0" anchor="t">
            <a:spAutoFit/>
          </a:bodyPr>
          <a:lstStyle/>
          <a:p>
            <a:pPr algn="l">
              <a:lnSpc>
                <a:spcPts val="3990"/>
              </a:lnSpc>
            </a:pPr>
            <a:r>
              <a:rPr lang="en-US" sz="2850" dirty="0">
                <a:solidFill>
                  <a:srgbClr val="191919"/>
                </a:solidFill>
                <a:latin typeface="Gotham Bold"/>
                <a:ea typeface="Gotham Bold"/>
                <a:cs typeface="Gotham Bold"/>
                <a:sym typeface="Gotham Bold"/>
              </a:rPr>
              <a:t> Academic Culture</a:t>
            </a:r>
          </a:p>
        </p:txBody>
      </p:sp>
      <p:sp>
        <p:nvSpPr>
          <p:cNvPr id="39" name="TextBox 39"/>
          <p:cNvSpPr txBox="1"/>
          <p:nvPr/>
        </p:nvSpPr>
        <p:spPr>
          <a:xfrm>
            <a:off x="2522677" y="4301523"/>
            <a:ext cx="9950321" cy="2577116"/>
          </a:xfrm>
          <a:prstGeom prst="rect">
            <a:avLst/>
          </a:prstGeom>
        </p:spPr>
        <p:txBody>
          <a:bodyPr lIns="0" tIns="0" rIns="0" bIns="0" rtlCol="0" anchor="t">
            <a:spAutoFit/>
          </a:bodyPr>
          <a:lstStyle/>
          <a:p>
            <a:pPr marL="518162" lvl="1" indent="-259081" algn="l">
              <a:lnSpc>
                <a:spcPts val="3360"/>
              </a:lnSpc>
              <a:buFont typeface="Arial"/>
              <a:buChar char="•"/>
            </a:pPr>
            <a:r>
              <a:rPr lang="en-US" sz="2400" dirty="0">
                <a:solidFill>
                  <a:srgbClr val="191919"/>
                </a:solidFill>
                <a:latin typeface="Arimo Italics"/>
                <a:ea typeface="Arimo Italics"/>
                <a:cs typeface="Arimo Italics"/>
                <a:sym typeface="Arimo Italics"/>
              </a:rPr>
              <a:t>Shift from a hierarchical to an discussion-oriented approach</a:t>
            </a:r>
          </a:p>
          <a:p>
            <a:pPr marL="518162" lvl="1" indent="-259081">
              <a:lnSpc>
                <a:spcPts val="3360"/>
              </a:lnSpc>
              <a:buFont typeface="Arial"/>
              <a:buChar char="•"/>
            </a:pPr>
            <a:r>
              <a:rPr lang="en-US" sz="2400" dirty="0">
                <a:solidFill>
                  <a:srgbClr val="191919"/>
                </a:solidFill>
                <a:latin typeface="Arimo Italics"/>
                <a:ea typeface="Arimo Italics"/>
                <a:cs typeface="Arimo Italics"/>
                <a:sym typeface="Arimo Italics"/>
              </a:rPr>
              <a:t>Active engagement in seminars and seeking feedback from professors</a:t>
            </a:r>
          </a:p>
          <a:p>
            <a:pPr marL="518162" lvl="1" indent="-259081" algn="l">
              <a:lnSpc>
                <a:spcPts val="3360"/>
              </a:lnSpc>
              <a:buFont typeface="Arial"/>
              <a:buChar char="•"/>
            </a:pPr>
            <a:r>
              <a:rPr lang="en-US" sz="2400" dirty="0">
                <a:solidFill>
                  <a:srgbClr val="191919"/>
                </a:solidFill>
                <a:latin typeface="Arimo Italics"/>
                <a:ea typeface="Arimo Italics"/>
                <a:cs typeface="Arimo Italics"/>
                <a:sym typeface="Arimo Italics"/>
              </a:rPr>
              <a:t>Initial challenges in adjusting to new academic norms</a:t>
            </a:r>
          </a:p>
          <a:p>
            <a:pPr marL="518162" lvl="1" indent="-259081" algn="l">
              <a:lnSpc>
                <a:spcPts val="3360"/>
              </a:lnSpc>
              <a:buFont typeface="Arial"/>
              <a:buChar char="•"/>
            </a:pPr>
            <a:r>
              <a:rPr lang="en-US" sz="2400" dirty="0">
                <a:solidFill>
                  <a:srgbClr val="191919"/>
                </a:solidFill>
                <a:latin typeface="Arimo Italics"/>
                <a:ea typeface="Arimo Italics"/>
                <a:cs typeface="Arimo Italics"/>
                <a:sym typeface="Arimo Italics"/>
              </a:rPr>
              <a:t>Collaborating with peers to adapt to academic expectations</a:t>
            </a:r>
          </a:p>
          <a:p>
            <a:pPr algn="l">
              <a:lnSpc>
                <a:spcPts val="3360"/>
              </a:lnSpc>
            </a:pPr>
            <a:endParaRPr lang="en-US" sz="2400" dirty="0">
              <a:solidFill>
                <a:srgbClr val="191919"/>
              </a:solidFill>
              <a:latin typeface="Arimo Italics"/>
              <a:ea typeface="Arimo Italics"/>
              <a:cs typeface="Arimo Italics"/>
              <a:sym typeface="Arimo Italics"/>
            </a:endParaRPr>
          </a:p>
        </p:txBody>
      </p:sp>
      <p:sp>
        <p:nvSpPr>
          <p:cNvPr id="40" name="TextBox 40"/>
          <p:cNvSpPr txBox="1"/>
          <p:nvPr/>
        </p:nvSpPr>
        <p:spPr>
          <a:xfrm>
            <a:off x="2522677" y="6881548"/>
            <a:ext cx="7104687" cy="489568"/>
          </a:xfrm>
          <a:prstGeom prst="rect">
            <a:avLst/>
          </a:prstGeom>
        </p:spPr>
        <p:txBody>
          <a:bodyPr lIns="0" tIns="0" rIns="0" bIns="0" rtlCol="0" anchor="t">
            <a:spAutoFit/>
          </a:bodyPr>
          <a:lstStyle/>
          <a:p>
            <a:pPr algn="l">
              <a:lnSpc>
                <a:spcPts val="3990"/>
              </a:lnSpc>
            </a:pPr>
            <a:r>
              <a:rPr lang="en-US" sz="2850" dirty="0">
                <a:solidFill>
                  <a:srgbClr val="191919"/>
                </a:solidFill>
                <a:latin typeface="Gotham Bold"/>
                <a:ea typeface="Gotham Bold"/>
                <a:cs typeface="Gotham Bold"/>
                <a:sym typeface="Gotham Bold"/>
              </a:rPr>
              <a:t>Overcoming Language Barriers</a:t>
            </a:r>
          </a:p>
        </p:txBody>
      </p:sp>
      <p:sp>
        <p:nvSpPr>
          <p:cNvPr id="41" name="TextBox 41"/>
          <p:cNvSpPr txBox="1"/>
          <p:nvPr/>
        </p:nvSpPr>
        <p:spPr>
          <a:xfrm>
            <a:off x="2286000" y="7793962"/>
            <a:ext cx="9950321" cy="1253490"/>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191919"/>
                </a:solidFill>
                <a:latin typeface="Arimo Italics"/>
                <a:ea typeface="Arimo Italics"/>
                <a:cs typeface="Arimo Italics"/>
                <a:sym typeface="Arimo Italics"/>
              </a:rPr>
              <a:t>Enrolled in German language courses</a:t>
            </a:r>
          </a:p>
          <a:p>
            <a:pPr marL="518160" lvl="1" indent="-259080" algn="l">
              <a:lnSpc>
                <a:spcPts val="3359"/>
              </a:lnSpc>
              <a:buFont typeface="Arial"/>
              <a:buChar char="•"/>
            </a:pPr>
            <a:r>
              <a:rPr lang="en-US" sz="2400" dirty="0">
                <a:solidFill>
                  <a:srgbClr val="191919"/>
                </a:solidFill>
                <a:latin typeface="Arimo Italics"/>
                <a:ea typeface="Arimo Italics"/>
                <a:cs typeface="Arimo Italics"/>
                <a:sym typeface="Arimo Italics"/>
              </a:rPr>
              <a:t>Taking part in language sessions</a:t>
            </a:r>
          </a:p>
          <a:p>
            <a:pPr algn="l">
              <a:lnSpc>
                <a:spcPts val="3359"/>
              </a:lnSpc>
            </a:pPr>
            <a:endParaRPr lang="en-US" sz="2400" dirty="0">
              <a:solidFill>
                <a:srgbClr val="191919"/>
              </a:solidFill>
              <a:latin typeface="Arimo Italics"/>
              <a:ea typeface="Arimo Italics"/>
              <a:cs typeface="Arimo Italics"/>
              <a:sym typeface="Arimo Italics"/>
            </a:endParaRPr>
          </a:p>
        </p:txBody>
      </p:sp>
      <p:sp>
        <p:nvSpPr>
          <p:cNvPr id="42" name="Freeform 2">
            <a:extLst>
              <a:ext uri="{FF2B5EF4-FFF2-40B4-BE49-F238E27FC236}">
                <a16:creationId xmlns:a16="http://schemas.microsoft.com/office/drawing/2014/main" id="{44D7432C-AC63-8F57-CD38-2FDA7B1DFBF4}"/>
              </a:ext>
            </a:extLst>
          </p:cNvPr>
          <p:cNvSpPr/>
          <p:nvPr/>
        </p:nvSpPr>
        <p:spPr>
          <a:xfrm rot="16200000">
            <a:off x="12155240" y="4154240"/>
            <a:ext cx="6132760" cy="613276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5" name="Group 5"/>
          <p:cNvGrpSpPr/>
          <p:nvPr/>
        </p:nvGrpSpPr>
        <p:grpSpPr>
          <a:xfrm>
            <a:off x="709357" y="465576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dirty="0">
                  <a:solidFill>
                    <a:srgbClr val="FFFEFE"/>
                  </a:solidFill>
                  <a:latin typeface="Gotham"/>
                  <a:ea typeface="Gotham"/>
                  <a:cs typeface="Gotham"/>
                  <a:sym typeface="Gotham"/>
                </a:rPr>
                <a:t>5</a:t>
              </a:r>
            </a:p>
          </p:txBody>
        </p:sp>
      </p:grpSp>
      <p:grpSp>
        <p:nvGrpSpPr>
          <p:cNvPr id="8" name="Group 8"/>
          <p:cNvGrpSpPr/>
          <p:nvPr/>
        </p:nvGrpSpPr>
        <p:grpSpPr>
          <a:xfrm>
            <a:off x="951509" y="3320505"/>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51509" y="1987111"/>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51509" y="3988135"/>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51509" y="2652874"/>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51509" y="6430348"/>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3" name="Group 23"/>
          <p:cNvGrpSpPr/>
          <p:nvPr/>
        </p:nvGrpSpPr>
        <p:grpSpPr>
          <a:xfrm>
            <a:off x="951509" y="5764584"/>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6" name="Group 26"/>
          <p:cNvGrpSpPr/>
          <p:nvPr/>
        </p:nvGrpSpPr>
        <p:grpSpPr>
          <a:xfrm>
            <a:off x="951509" y="7088453"/>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9" name="Group 29"/>
          <p:cNvGrpSpPr/>
          <p:nvPr/>
        </p:nvGrpSpPr>
        <p:grpSpPr>
          <a:xfrm>
            <a:off x="951509" y="7756083"/>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id="34" name="TextBox 34"/>
          <p:cNvSpPr txBox="1"/>
          <p:nvPr/>
        </p:nvSpPr>
        <p:spPr>
          <a:xfrm flipH="1">
            <a:off x="12685794" y="1017237"/>
            <a:ext cx="1054645" cy="1100279"/>
          </a:xfrm>
          <a:prstGeom prst="rect">
            <a:avLst/>
          </a:prstGeom>
        </p:spPr>
        <p:txBody>
          <a:bodyPr lIns="50800" tIns="50800" rIns="50800" bIns="50800" rtlCol="0" anchor="ctr"/>
          <a:lstStyle/>
          <a:p>
            <a:pPr algn="ctr">
              <a:lnSpc>
                <a:spcPts val="2659"/>
              </a:lnSpc>
            </a:pPr>
            <a:endParaRPr/>
          </a:p>
        </p:txBody>
      </p:sp>
      <p:sp>
        <p:nvSpPr>
          <p:cNvPr id="35" name="TextBox 35"/>
          <p:cNvSpPr txBox="1"/>
          <p:nvPr/>
        </p:nvSpPr>
        <p:spPr>
          <a:xfrm>
            <a:off x="2475853" y="6767388"/>
            <a:ext cx="9950321" cy="1672590"/>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191919"/>
                </a:solidFill>
                <a:latin typeface="Arimo"/>
                <a:ea typeface="Arimo"/>
                <a:cs typeface="Arimo"/>
                <a:sym typeface="Arimo"/>
              </a:rPr>
              <a:t>Enhanced personal growth and empathy</a:t>
            </a:r>
          </a:p>
          <a:p>
            <a:pPr marL="518160" lvl="1" indent="-259080" algn="l">
              <a:lnSpc>
                <a:spcPts val="3359"/>
              </a:lnSpc>
              <a:buFont typeface="Arial"/>
              <a:buChar char="•"/>
            </a:pPr>
            <a:r>
              <a:rPr lang="en-US" sz="2400" dirty="0">
                <a:solidFill>
                  <a:srgbClr val="191919"/>
                </a:solidFill>
                <a:latin typeface="Arimo"/>
                <a:ea typeface="Arimo"/>
                <a:cs typeface="Arimo"/>
                <a:sym typeface="Arimo"/>
              </a:rPr>
              <a:t>Improved intercultural communication skills</a:t>
            </a:r>
          </a:p>
          <a:p>
            <a:pPr marL="518160" lvl="1" indent="-259080" algn="l">
              <a:lnSpc>
                <a:spcPts val="3359"/>
              </a:lnSpc>
              <a:buFont typeface="Arial"/>
              <a:buChar char="•"/>
            </a:pPr>
            <a:r>
              <a:rPr lang="en-US" sz="2400" dirty="0">
                <a:solidFill>
                  <a:srgbClr val="191919"/>
                </a:solidFill>
                <a:latin typeface="Arimo"/>
                <a:ea typeface="Arimo"/>
                <a:cs typeface="Arimo"/>
                <a:sym typeface="Arimo"/>
              </a:rPr>
              <a:t>Prepared for working in international environments</a:t>
            </a:r>
          </a:p>
          <a:p>
            <a:pPr algn="l">
              <a:lnSpc>
                <a:spcPts val="3359"/>
              </a:lnSpc>
            </a:pPr>
            <a:endParaRPr lang="en-US" sz="2400" dirty="0">
              <a:solidFill>
                <a:srgbClr val="191919"/>
              </a:solidFill>
              <a:latin typeface="Arimo"/>
              <a:ea typeface="Arimo"/>
              <a:cs typeface="Arimo"/>
              <a:sym typeface="Arimo"/>
            </a:endParaRPr>
          </a:p>
        </p:txBody>
      </p:sp>
      <p:grpSp>
        <p:nvGrpSpPr>
          <p:cNvPr id="36" name="Group 36"/>
          <p:cNvGrpSpPr/>
          <p:nvPr/>
        </p:nvGrpSpPr>
        <p:grpSpPr>
          <a:xfrm>
            <a:off x="9144000" y="6642601"/>
            <a:ext cx="9110996" cy="3644399"/>
            <a:chOff x="0" y="0"/>
            <a:chExt cx="6350000" cy="2540000"/>
          </a:xfrm>
        </p:grpSpPr>
        <p:sp>
          <p:nvSpPr>
            <p:cNvPr id="37" name="Freeform 37"/>
            <p:cNvSpPr/>
            <p:nvPr/>
          </p:nvSpPr>
          <p:spPr>
            <a:xfrm>
              <a:off x="0" y="0"/>
              <a:ext cx="6350000" cy="2540000"/>
            </a:xfrm>
            <a:custGeom>
              <a:avLst/>
              <a:gdLst/>
              <a:ahLst/>
              <a:cxnLst/>
              <a:rect l="l" t="t" r="r" b="b"/>
              <a:pathLst>
                <a:path w="6350000" h="254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39166" b="-39166"/>
              </a:stretch>
            </a:blipFill>
          </p:spPr>
        </p:sp>
      </p:grpSp>
      <p:sp>
        <p:nvSpPr>
          <p:cNvPr id="38" name="TextBox 38"/>
          <p:cNvSpPr txBox="1"/>
          <p:nvPr/>
        </p:nvSpPr>
        <p:spPr>
          <a:xfrm>
            <a:off x="2475853" y="1691836"/>
            <a:ext cx="7824944" cy="547370"/>
          </a:xfrm>
          <a:prstGeom prst="rect">
            <a:avLst/>
          </a:prstGeom>
        </p:spPr>
        <p:txBody>
          <a:bodyPr lIns="0" tIns="0" rIns="0" bIns="0" rtlCol="0" anchor="t">
            <a:spAutoFit/>
          </a:bodyPr>
          <a:lstStyle/>
          <a:p>
            <a:pPr algn="just">
              <a:lnSpc>
                <a:spcPts val="4479"/>
              </a:lnSpc>
              <a:spcBef>
                <a:spcPct val="0"/>
              </a:spcBef>
            </a:pPr>
            <a:r>
              <a:rPr lang="en-US" sz="3199" dirty="0">
                <a:solidFill>
                  <a:srgbClr val="191919"/>
                </a:solidFill>
                <a:latin typeface="Gotham Bold"/>
                <a:ea typeface="Gotham Bold"/>
                <a:cs typeface="Gotham Bold"/>
                <a:sym typeface="Gotham Bold"/>
              </a:rPr>
              <a:t>Fostering Cross-Cultural Friendships</a:t>
            </a:r>
          </a:p>
        </p:txBody>
      </p:sp>
      <p:sp>
        <p:nvSpPr>
          <p:cNvPr id="39" name="TextBox 39"/>
          <p:cNvSpPr txBox="1"/>
          <p:nvPr/>
        </p:nvSpPr>
        <p:spPr>
          <a:xfrm>
            <a:off x="2321932" y="2558611"/>
            <a:ext cx="9950321" cy="1713931"/>
          </a:xfrm>
          <a:prstGeom prst="rect">
            <a:avLst/>
          </a:prstGeom>
        </p:spPr>
        <p:txBody>
          <a:bodyPr lIns="0" tIns="0" rIns="0" bIns="0" rtlCol="0" anchor="t">
            <a:spAutoFit/>
          </a:bodyPr>
          <a:lstStyle/>
          <a:p>
            <a:pPr marL="518160" lvl="1" indent="-259080">
              <a:lnSpc>
                <a:spcPts val="3359"/>
              </a:lnSpc>
              <a:buFont typeface="Arial"/>
              <a:buChar char="•"/>
            </a:pPr>
            <a:r>
              <a:rPr lang="en-US" sz="2400" dirty="0"/>
              <a:t>Embracing Cultural Diversity</a:t>
            </a:r>
          </a:p>
          <a:p>
            <a:pPr marL="518160" lvl="1" indent="-259080">
              <a:lnSpc>
                <a:spcPts val="3359"/>
              </a:lnSpc>
              <a:buFont typeface="Arial"/>
              <a:buChar char="•"/>
            </a:pPr>
            <a:r>
              <a:rPr lang="en-US" sz="2400" dirty="0"/>
              <a:t>Improved Language Skills</a:t>
            </a:r>
          </a:p>
          <a:p>
            <a:pPr marL="518160" lvl="1" indent="-259080">
              <a:lnSpc>
                <a:spcPts val="3359"/>
              </a:lnSpc>
              <a:buFont typeface="Arial"/>
              <a:buChar char="•"/>
            </a:pPr>
            <a:r>
              <a:rPr lang="en-US" sz="2400" dirty="0"/>
              <a:t>Stronger Social Network</a:t>
            </a:r>
          </a:p>
          <a:p>
            <a:pPr marL="518160" lvl="1" indent="-259080" algn="l">
              <a:lnSpc>
                <a:spcPts val="3359"/>
              </a:lnSpc>
              <a:buFont typeface="Arial"/>
              <a:buChar char="•"/>
            </a:pPr>
            <a:r>
              <a:rPr lang="en-US" sz="2400" dirty="0"/>
              <a:t>Greater Adaptability and Flexibility</a:t>
            </a:r>
            <a:endParaRPr lang="en-US" sz="2400" dirty="0">
              <a:solidFill>
                <a:srgbClr val="191919"/>
              </a:solidFill>
              <a:latin typeface="Arimo"/>
              <a:ea typeface="Arimo"/>
              <a:cs typeface="Arimo"/>
              <a:sym typeface="Arimo"/>
            </a:endParaRPr>
          </a:p>
        </p:txBody>
      </p:sp>
      <p:sp>
        <p:nvSpPr>
          <p:cNvPr id="40" name="TextBox 40"/>
          <p:cNvSpPr txBox="1"/>
          <p:nvPr/>
        </p:nvSpPr>
        <p:spPr>
          <a:xfrm>
            <a:off x="2736644" y="5816142"/>
            <a:ext cx="7089891" cy="459740"/>
          </a:xfrm>
          <a:prstGeom prst="rect">
            <a:avLst/>
          </a:prstGeom>
        </p:spPr>
        <p:txBody>
          <a:bodyPr lIns="0" tIns="0" rIns="0" bIns="0" rtlCol="0" anchor="t">
            <a:spAutoFit/>
          </a:bodyPr>
          <a:lstStyle/>
          <a:p>
            <a:pPr algn="just">
              <a:lnSpc>
                <a:spcPts val="3519"/>
              </a:lnSpc>
            </a:pPr>
            <a:r>
              <a:rPr lang="en-US" sz="3199" spc="41" dirty="0">
                <a:solidFill>
                  <a:srgbClr val="191919"/>
                </a:solidFill>
                <a:latin typeface="Gotham Bold"/>
                <a:ea typeface="Gotham Bold"/>
                <a:cs typeface="Gotham Bold"/>
                <a:sym typeface="Gotham Bold"/>
              </a:rPr>
              <a:t>Benefits of Cultural Integration</a:t>
            </a:r>
          </a:p>
        </p:txBody>
      </p:sp>
      <p:sp>
        <p:nvSpPr>
          <p:cNvPr id="41" name="Freeform 2">
            <a:extLst>
              <a:ext uri="{FF2B5EF4-FFF2-40B4-BE49-F238E27FC236}">
                <a16:creationId xmlns:a16="http://schemas.microsoft.com/office/drawing/2014/main" id="{E02123FE-EF14-4EF4-DF11-40C8C2D33EF6}"/>
              </a:ext>
            </a:extLst>
          </p:cNvPr>
          <p:cNvSpPr/>
          <p:nvPr/>
        </p:nvSpPr>
        <p:spPr>
          <a:xfrm rot="10800000">
            <a:off x="12235183" y="0"/>
            <a:ext cx="6132760" cy="613276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5" name="Group 5"/>
          <p:cNvGrpSpPr/>
          <p:nvPr/>
        </p:nvGrpSpPr>
        <p:grpSpPr>
          <a:xfrm>
            <a:off x="724860" y="5323585"/>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079"/>
                </a:lnSpc>
                <a:spcBef>
                  <a:spcPct val="0"/>
                </a:spcBef>
              </a:pPr>
              <a:r>
                <a:rPr lang="af-ZA" sz="2199" dirty="0">
                  <a:solidFill>
                    <a:srgbClr val="FFFEFE"/>
                  </a:solidFill>
                  <a:latin typeface="Gotham"/>
                  <a:ea typeface="Gotham"/>
                  <a:cs typeface="Gotham"/>
                  <a:sym typeface="Gotham"/>
                </a:rPr>
                <a:t>6</a:t>
              </a:r>
              <a:endParaRPr lang="en-US" sz="2199" dirty="0">
                <a:solidFill>
                  <a:srgbClr val="FFFEFE"/>
                </a:solidFill>
                <a:latin typeface="Gotham"/>
                <a:ea typeface="Gotham"/>
                <a:cs typeface="Gotham"/>
                <a:sym typeface="Gotham"/>
              </a:endParaRPr>
            </a:p>
          </p:txBody>
        </p:sp>
      </p:grpSp>
      <p:grpSp>
        <p:nvGrpSpPr>
          <p:cNvPr id="8" name="Group 8"/>
          <p:cNvGrpSpPr/>
          <p:nvPr/>
        </p:nvGrpSpPr>
        <p:grpSpPr>
          <a:xfrm>
            <a:off x="951509" y="3320505"/>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51509" y="1987111"/>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51509" y="3988135"/>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51509" y="2652874"/>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51509" y="6430348"/>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3" name="Group 23"/>
          <p:cNvGrpSpPr/>
          <p:nvPr/>
        </p:nvGrpSpPr>
        <p:grpSpPr>
          <a:xfrm>
            <a:off x="939595" y="4655765"/>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af-ZA" sz="1700" dirty="0">
                  <a:solidFill>
                    <a:srgbClr val="191919"/>
                  </a:solidFill>
                  <a:latin typeface="Gotham"/>
                  <a:ea typeface="Gotham"/>
                  <a:cs typeface="Gotham"/>
                  <a:sym typeface="Gotham"/>
                </a:rPr>
                <a:t>5</a:t>
              </a:r>
              <a:endParaRPr lang="en-US" sz="1700" dirty="0">
                <a:solidFill>
                  <a:srgbClr val="191919"/>
                </a:solidFill>
                <a:latin typeface="Gotham"/>
                <a:ea typeface="Gotham"/>
                <a:cs typeface="Gotham"/>
                <a:sym typeface="Gotham"/>
              </a:endParaRPr>
            </a:p>
          </p:txBody>
        </p:sp>
      </p:grpSp>
      <p:grpSp>
        <p:nvGrpSpPr>
          <p:cNvPr id="26" name="Group 26"/>
          <p:cNvGrpSpPr/>
          <p:nvPr/>
        </p:nvGrpSpPr>
        <p:grpSpPr>
          <a:xfrm>
            <a:off x="951509" y="7088453"/>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9" name="Group 29"/>
          <p:cNvGrpSpPr/>
          <p:nvPr/>
        </p:nvGrpSpPr>
        <p:grpSpPr>
          <a:xfrm>
            <a:off x="951509" y="7756083"/>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FFF"/>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2" name="Group 32"/>
          <p:cNvGrpSpPr/>
          <p:nvPr/>
        </p:nvGrpSpPr>
        <p:grpSpPr>
          <a:xfrm>
            <a:off x="9525755" y="6430348"/>
            <a:ext cx="9110996" cy="3644399"/>
            <a:chOff x="0" y="0"/>
            <a:chExt cx="6350000" cy="2540000"/>
          </a:xfrm>
        </p:grpSpPr>
        <p:sp>
          <p:nvSpPr>
            <p:cNvPr id="33" name="Freeform 33"/>
            <p:cNvSpPr/>
            <p:nvPr/>
          </p:nvSpPr>
          <p:spPr>
            <a:xfrm>
              <a:off x="0" y="0"/>
              <a:ext cx="6350000" cy="2540000"/>
            </a:xfrm>
            <a:custGeom>
              <a:avLst/>
              <a:gdLst/>
              <a:ahLst/>
              <a:cxnLst/>
              <a:rect l="l" t="t" r="r" b="b"/>
              <a:pathLst>
                <a:path w="6350000" h="254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25378" b="-61667"/>
              </a:stretch>
            </a:blipFill>
          </p:spPr>
        </p:sp>
      </p:grpSp>
      <p:grpSp>
        <p:nvGrpSpPr>
          <p:cNvPr id="34" name="Group 34"/>
          <p:cNvGrpSpPr/>
          <p:nvPr/>
        </p:nvGrpSpPr>
        <p:grpSpPr>
          <a:xfrm>
            <a:off x="13946020" y="1987111"/>
            <a:ext cx="2203134" cy="220313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362773" y="3752770"/>
            <a:ext cx="9095650" cy="3201529"/>
          </a:xfrm>
          <a:prstGeom prst="rect">
            <a:avLst/>
          </a:prstGeom>
        </p:spPr>
        <p:txBody>
          <a:bodyPr lIns="0" tIns="0" rIns="0" bIns="0" rtlCol="0" anchor="t">
            <a:spAutoFit/>
          </a:bodyPr>
          <a:lstStyle/>
          <a:p>
            <a:pPr algn="just">
              <a:lnSpc>
                <a:spcPts val="3612"/>
              </a:lnSpc>
            </a:pPr>
            <a:r>
              <a:rPr lang="en-US" sz="2580" dirty="0">
                <a:solidFill>
                  <a:srgbClr val="191919"/>
                </a:solidFill>
                <a:latin typeface="Arimo"/>
                <a:ea typeface="Arimo"/>
                <a:cs typeface="Arimo"/>
                <a:sym typeface="Arimo"/>
              </a:rPr>
              <a:t>Community Engagement is a crucial part of integrating in any community. As a student it provides </a:t>
            </a:r>
            <a:r>
              <a:rPr lang="en-US" sz="2580" dirty="0" err="1">
                <a:solidFill>
                  <a:srgbClr val="191919"/>
                </a:solidFill>
                <a:latin typeface="Arimo"/>
                <a:ea typeface="Arimo"/>
                <a:cs typeface="Arimo"/>
                <a:sym typeface="Arimo"/>
              </a:rPr>
              <a:t>numurous</a:t>
            </a:r>
            <a:r>
              <a:rPr lang="en-US" sz="2580" dirty="0">
                <a:solidFill>
                  <a:srgbClr val="191919"/>
                </a:solidFill>
                <a:latin typeface="Arimo"/>
                <a:ea typeface="Arimo"/>
                <a:cs typeface="Arimo"/>
                <a:sym typeface="Arimo"/>
              </a:rPr>
              <a:t> benefits:</a:t>
            </a:r>
          </a:p>
          <a:p>
            <a:pPr algn="just">
              <a:lnSpc>
                <a:spcPts val="3612"/>
              </a:lnSpc>
            </a:pPr>
            <a:endParaRPr lang="en-US" sz="2580" dirty="0">
              <a:solidFill>
                <a:srgbClr val="191919"/>
              </a:solidFill>
              <a:latin typeface="Arimo"/>
              <a:ea typeface="Arimo"/>
              <a:cs typeface="Arimo"/>
              <a:sym typeface="Arimo"/>
            </a:endParaRPr>
          </a:p>
          <a:p>
            <a:pPr marL="557145" lvl="1" indent="-278573" algn="just">
              <a:lnSpc>
                <a:spcPts val="3612"/>
              </a:lnSpc>
              <a:buFont typeface="Arial"/>
              <a:buChar char="•"/>
            </a:pPr>
            <a:r>
              <a:rPr lang="en-US" sz="2580" dirty="0">
                <a:solidFill>
                  <a:srgbClr val="191919"/>
                </a:solidFill>
                <a:latin typeface="Arimo"/>
                <a:ea typeface="Arimo"/>
                <a:cs typeface="Arimo"/>
                <a:sym typeface="Arimo"/>
              </a:rPr>
              <a:t>Personal Growth &amp; Development</a:t>
            </a:r>
          </a:p>
          <a:p>
            <a:pPr marL="557145" lvl="1" indent="-278573" algn="just">
              <a:lnSpc>
                <a:spcPts val="3612"/>
              </a:lnSpc>
              <a:buFont typeface="Arial"/>
              <a:buChar char="•"/>
            </a:pPr>
            <a:r>
              <a:rPr lang="en-US" sz="2580" dirty="0">
                <a:solidFill>
                  <a:srgbClr val="191919"/>
                </a:solidFill>
                <a:latin typeface="Arimo"/>
                <a:ea typeface="Arimo"/>
                <a:cs typeface="Arimo"/>
                <a:sym typeface="Arimo"/>
              </a:rPr>
              <a:t>Academic Enhancement</a:t>
            </a:r>
          </a:p>
          <a:p>
            <a:pPr marL="557145" lvl="1" indent="-278573" algn="just">
              <a:lnSpc>
                <a:spcPts val="3612"/>
              </a:lnSpc>
              <a:buFont typeface="Arial"/>
              <a:buChar char="•"/>
            </a:pPr>
            <a:r>
              <a:rPr lang="en-US" sz="2580" dirty="0">
                <a:solidFill>
                  <a:srgbClr val="191919"/>
                </a:solidFill>
                <a:latin typeface="Arimo"/>
                <a:ea typeface="Arimo"/>
                <a:cs typeface="Arimo"/>
                <a:sym typeface="Arimo"/>
              </a:rPr>
              <a:t>Professional Development</a:t>
            </a:r>
          </a:p>
          <a:p>
            <a:pPr marL="557145" lvl="1" indent="-278573" algn="just">
              <a:lnSpc>
                <a:spcPts val="3612"/>
              </a:lnSpc>
              <a:buFont typeface="Arial"/>
              <a:buChar char="•"/>
            </a:pPr>
            <a:r>
              <a:rPr lang="en-US" sz="2580" dirty="0">
                <a:solidFill>
                  <a:srgbClr val="191919"/>
                </a:solidFill>
                <a:latin typeface="Arimo"/>
                <a:ea typeface="Arimo"/>
                <a:cs typeface="Arimo"/>
                <a:sym typeface="Arimo"/>
              </a:rPr>
              <a:t>Enhanced University Experience</a:t>
            </a:r>
          </a:p>
        </p:txBody>
      </p:sp>
      <p:sp>
        <p:nvSpPr>
          <p:cNvPr id="38" name="TextBox 38"/>
          <p:cNvSpPr txBox="1"/>
          <p:nvPr/>
        </p:nvSpPr>
        <p:spPr>
          <a:xfrm>
            <a:off x="2503671" y="1091659"/>
            <a:ext cx="7824944" cy="2105020"/>
          </a:xfrm>
          <a:prstGeom prst="rect">
            <a:avLst/>
          </a:prstGeom>
        </p:spPr>
        <p:txBody>
          <a:bodyPr lIns="0" tIns="0" rIns="0" bIns="0" rtlCol="0" anchor="t">
            <a:spAutoFit/>
          </a:bodyPr>
          <a:lstStyle/>
          <a:p>
            <a:pPr algn="just">
              <a:lnSpc>
                <a:spcPts val="8400"/>
              </a:lnSpc>
              <a:spcBef>
                <a:spcPct val="0"/>
              </a:spcBef>
            </a:pPr>
            <a:r>
              <a:rPr lang="en-US" sz="6000">
                <a:solidFill>
                  <a:srgbClr val="191919"/>
                </a:solidFill>
                <a:latin typeface="Gotham Bold"/>
                <a:ea typeface="Gotham Bold"/>
                <a:cs typeface="Gotham Bold"/>
                <a:sym typeface="Gotham Bold"/>
              </a:rPr>
              <a:t>COMMUNITY ENGAGEMENT:</a:t>
            </a:r>
          </a:p>
        </p:txBody>
      </p:sp>
      <p:sp>
        <p:nvSpPr>
          <p:cNvPr id="39" name="Freeform 2">
            <a:extLst>
              <a:ext uri="{FF2B5EF4-FFF2-40B4-BE49-F238E27FC236}">
                <a16:creationId xmlns:a16="http://schemas.microsoft.com/office/drawing/2014/main" id="{BF08EB06-EBDA-8945-B5DF-1FCCFE2C18CF}"/>
              </a:ext>
            </a:extLst>
          </p:cNvPr>
          <p:cNvSpPr/>
          <p:nvPr/>
        </p:nvSpPr>
        <p:spPr>
          <a:xfrm rot="10800000">
            <a:off x="12235183" y="0"/>
            <a:ext cx="6132760" cy="613276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5" name="Group 5"/>
          <p:cNvGrpSpPr/>
          <p:nvPr/>
        </p:nvGrpSpPr>
        <p:grpSpPr>
          <a:xfrm>
            <a:off x="669513" y="6194290"/>
            <a:ext cx="1846718" cy="1640376"/>
            <a:chOff x="-614484" y="-508233"/>
            <a:chExt cx="1512411" cy="1343423"/>
          </a:xfrm>
        </p:grpSpPr>
        <p:sp>
          <p:nvSpPr>
            <p:cNvPr id="6" name="Freeform 6"/>
            <p:cNvSpPr/>
            <p:nvPr/>
          </p:nvSpPr>
          <p:spPr>
            <a:xfrm>
              <a:off x="-614484" y="-50823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237527" y="136690"/>
              <a:ext cx="660400" cy="698500"/>
            </a:xfrm>
            <a:prstGeom prst="rect">
              <a:avLst/>
            </a:prstGeom>
          </p:spPr>
          <p:txBody>
            <a:bodyPr lIns="50800" tIns="50800" rIns="50800" bIns="50800" rtlCol="0" anchor="ctr"/>
            <a:lstStyle/>
            <a:p>
              <a:pPr algn="ctr">
                <a:lnSpc>
                  <a:spcPts val="3079"/>
                </a:lnSpc>
                <a:spcBef>
                  <a:spcPct val="0"/>
                </a:spcBef>
              </a:pPr>
              <a:r>
                <a:rPr lang="en-US" sz="2199" dirty="0">
                  <a:solidFill>
                    <a:srgbClr val="FFFEFE"/>
                  </a:solidFill>
                  <a:latin typeface="Gotham"/>
                  <a:ea typeface="Gotham"/>
                  <a:cs typeface="Gotham"/>
                  <a:sym typeface="Gotham"/>
                </a:rPr>
                <a:t>5</a:t>
              </a:r>
            </a:p>
          </p:txBody>
        </p:sp>
      </p:grpSp>
      <p:grpSp>
        <p:nvGrpSpPr>
          <p:cNvPr id="8" name="Group 8"/>
          <p:cNvGrpSpPr/>
          <p:nvPr/>
        </p:nvGrpSpPr>
        <p:grpSpPr>
          <a:xfrm>
            <a:off x="951509" y="3320505"/>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51509" y="1987111"/>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51509" y="3988135"/>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51509" y="2652874"/>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03869" y="4734833"/>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txBody>
            <a:bodyPr/>
            <a:lstStyle/>
            <a:p>
              <a:endParaRPr lang="en-US" dirty="0"/>
            </a:p>
          </p:txBody>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ea typeface="Gotham"/>
                  <a:cs typeface="Gotham"/>
                  <a:sym typeface="Gotham"/>
                </a:rPr>
                <a:t>5</a:t>
              </a:r>
            </a:p>
          </p:txBody>
        </p:sp>
      </p:grpSp>
      <p:grpSp>
        <p:nvGrpSpPr>
          <p:cNvPr id="23" name="Group 23"/>
          <p:cNvGrpSpPr/>
          <p:nvPr/>
        </p:nvGrpSpPr>
        <p:grpSpPr>
          <a:xfrm>
            <a:off x="966824" y="5442337"/>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6" name="Group 26"/>
          <p:cNvGrpSpPr/>
          <p:nvPr/>
        </p:nvGrpSpPr>
        <p:grpSpPr>
          <a:xfrm>
            <a:off x="951509" y="7290861"/>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9" name="Group 29"/>
          <p:cNvGrpSpPr/>
          <p:nvPr/>
        </p:nvGrpSpPr>
        <p:grpSpPr>
          <a:xfrm>
            <a:off x="919184" y="7952406"/>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FFF"/>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dirty="0">
                  <a:solidFill>
                    <a:srgbClr val="191919"/>
                  </a:solidFill>
                  <a:latin typeface="Gotham"/>
                  <a:ea typeface="Gotham"/>
                  <a:cs typeface="Gotham"/>
                  <a:sym typeface="Gotham"/>
                </a:rPr>
                <a:t>9</a:t>
              </a:r>
            </a:p>
          </p:txBody>
        </p:sp>
      </p:grpSp>
      <p:grpSp>
        <p:nvGrpSpPr>
          <p:cNvPr id="32" name="Group 32"/>
          <p:cNvGrpSpPr/>
          <p:nvPr/>
        </p:nvGrpSpPr>
        <p:grpSpPr>
          <a:xfrm>
            <a:off x="8946080" y="1102578"/>
            <a:ext cx="9110996" cy="3644399"/>
            <a:chOff x="0" y="0"/>
            <a:chExt cx="6350000" cy="2540000"/>
          </a:xfrm>
        </p:grpSpPr>
        <p:sp>
          <p:nvSpPr>
            <p:cNvPr id="33" name="Freeform 33"/>
            <p:cNvSpPr/>
            <p:nvPr/>
          </p:nvSpPr>
          <p:spPr>
            <a:xfrm>
              <a:off x="0" y="0"/>
              <a:ext cx="6350000" cy="2540000"/>
            </a:xfrm>
            <a:custGeom>
              <a:avLst/>
              <a:gdLst/>
              <a:ahLst/>
              <a:cxnLst/>
              <a:rect l="l" t="t" r="r" b="b"/>
              <a:pathLst>
                <a:path w="6350000" h="254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75000" b="-75000"/>
              </a:stretch>
            </a:blipFill>
          </p:spPr>
        </p:sp>
      </p:grpSp>
      <p:grpSp>
        <p:nvGrpSpPr>
          <p:cNvPr id="34" name="Group 34"/>
          <p:cNvGrpSpPr/>
          <p:nvPr/>
        </p:nvGrpSpPr>
        <p:grpSpPr>
          <a:xfrm>
            <a:off x="12155240" y="8344990"/>
            <a:ext cx="2228185" cy="95088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2358616" y="2206082"/>
            <a:ext cx="7824944" cy="2105020"/>
          </a:xfrm>
          <a:prstGeom prst="rect">
            <a:avLst/>
          </a:prstGeom>
        </p:spPr>
        <p:txBody>
          <a:bodyPr lIns="0" tIns="0" rIns="0" bIns="0" rtlCol="0" anchor="t">
            <a:spAutoFit/>
          </a:bodyPr>
          <a:lstStyle/>
          <a:p>
            <a:pPr algn="just">
              <a:lnSpc>
                <a:spcPts val="8400"/>
              </a:lnSpc>
              <a:spcBef>
                <a:spcPct val="0"/>
              </a:spcBef>
            </a:pPr>
            <a:r>
              <a:rPr lang="en-US" sz="6000" dirty="0">
                <a:solidFill>
                  <a:srgbClr val="191919"/>
                </a:solidFill>
                <a:latin typeface="Gotham Bold"/>
                <a:ea typeface="Gotham Bold"/>
                <a:cs typeface="Gotham Bold"/>
                <a:sym typeface="Gotham Bold"/>
              </a:rPr>
              <a:t>COMMUNITY ENGAGEMENT:</a:t>
            </a:r>
          </a:p>
        </p:txBody>
      </p:sp>
      <p:sp>
        <p:nvSpPr>
          <p:cNvPr id="38" name="TextBox 38"/>
          <p:cNvSpPr txBox="1"/>
          <p:nvPr/>
        </p:nvSpPr>
        <p:spPr>
          <a:xfrm>
            <a:off x="2427745" y="4767912"/>
            <a:ext cx="8277679" cy="1757045"/>
          </a:xfrm>
          <a:prstGeom prst="rect">
            <a:avLst/>
          </a:prstGeom>
        </p:spPr>
        <p:txBody>
          <a:bodyPr lIns="0" tIns="0" rIns="0" bIns="0" rtlCol="0" anchor="t">
            <a:spAutoFit/>
          </a:bodyPr>
          <a:lstStyle/>
          <a:p>
            <a:pPr algn="l">
              <a:lnSpc>
                <a:spcPts val="2380"/>
              </a:lnSpc>
              <a:spcBef>
                <a:spcPct val="0"/>
              </a:spcBef>
            </a:pPr>
            <a:r>
              <a:rPr lang="en-US" sz="1700" dirty="0">
                <a:solidFill>
                  <a:srgbClr val="191919"/>
                </a:solidFill>
                <a:latin typeface="Gotham Bold"/>
                <a:ea typeface="Gotham Bold"/>
                <a:cs typeface="Gotham Bold"/>
                <a:sym typeface="Gotham Bold"/>
              </a:rPr>
              <a:t>Pakistan Cultural Day</a:t>
            </a:r>
          </a:p>
          <a:p>
            <a:pPr algn="l">
              <a:lnSpc>
                <a:spcPts val="2380"/>
              </a:lnSpc>
              <a:spcBef>
                <a:spcPct val="0"/>
              </a:spcBef>
            </a:pPr>
            <a:r>
              <a:rPr lang="en-US" sz="1700" dirty="0">
                <a:solidFill>
                  <a:srgbClr val="191919"/>
                </a:solidFill>
                <a:latin typeface="Gotham"/>
                <a:ea typeface="Gotham"/>
                <a:cs typeface="Gotham"/>
                <a:sym typeface="Gotham"/>
              </a:rPr>
              <a:t>This event happened with the collaboration of intercultural society to introduce Pakistani culture and its vibrant community, It brought people from different cultures and enabled them to exchange it with one another. Pakistani cuisine and the music was also introduced to people from other communities.</a:t>
            </a:r>
          </a:p>
        </p:txBody>
      </p:sp>
      <p:sp>
        <p:nvSpPr>
          <p:cNvPr id="39" name="TextBox 39"/>
          <p:cNvSpPr txBox="1"/>
          <p:nvPr/>
        </p:nvSpPr>
        <p:spPr>
          <a:xfrm>
            <a:off x="2427745" y="6981767"/>
            <a:ext cx="8227375" cy="1757045"/>
          </a:xfrm>
          <a:prstGeom prst="rect">
            <a:avLst/>
          </a:prstGeom>
        </p:spPr>
        <p:txBody>
          <a:bodyPr lIns="0" tIns="0" rIns="0" bIns="0" rtlCol="0" anchor="t">
            <a:spAutoFit/>
          </a:bodyPr>
          <a:lstStyle/>
          <a:p>
            <a:pPr algn="l">
              <a:lnSpc>
                <a:spcPts val="2380"/>
              </a:lnSpc>
              <a:spcBef>
                <a:spcPct val="0"/>
              </a:spcBef>
            </a:pPr>
            <a:r>
              <a:rPr lang="en-US" sz="1700" dirty="0">
                <a:solidFill>
                  <a:srgbClr val="191919"/>
                </a:solidFill>
                <a:latin typeface="Gotham Bold"/>
                <a:ea typeface="Gotham Bold"/>
                <a:cs typeface="Gotham Bold"/>
                <a:sym typeface="Gotham Bold"/>
              </a:rPr>
              <a:t>STW Evening</a:t>
            </a:r>
          </a:p>
          <a:p>
            <a:pPr algn="l">
              <a:lnSpc>
                <a:spcPts val="2380"/>
              </a:lnSpc>
              <a:spcBef>
                <a:spcPct val="0"/>
              </a:spcBef>
            </a:pPr>
            <a:r>
              <a:rPr lang="en-US" sz="1700" dirty="0">
                <a:solidFill>
                  <a:srgbClr val="191919"/>
                </a:solidFill>
                <a:latin typeface="Gotham"/>
                <a:ea typeface="Gotham"/>
                <a:cs typeface="Gotham"/>
                <a:sym typeface="Gotham"/>
              </a:rPr>
              <a:t>This event was organized for all the students living in the student dorms to introduce each other and to learn about basic living in </a:t>
            </a:r>
            <a:r>
              <a:rPr lang="en-US" sz="1700" dirty="0" err="1">
                <a:solidFill>
                  <a:srgbClr val="191919"/>
                </a:solidFill>
                <a:latin typeface="Gotham"/>
                <a:ea typeface="Gotham"/>
                <a:cs typeface="Gotham"/>
                <a:sym typeface="Gotham"/>
              </a:rPr>
              <a:t>Ilmenau</a:t>
            </a:r>
            <a:r>
              <a:rPr lang="en-US" sz="1700" dirty="0">
                <a:solidFill>
                  <a:srgbClr val="191919"/>
                </a:solidFill>
                <a:latin typeface="Gotham"/>
                <a:ea typeface="Gotham"/>
                <a:cs typeface="Gotham"/>
                <a:sym typeface="Gotham"/>
              </a:rPr>
              <a:t>.</a:t>
            </a:r>
          </a:p>
          <a:p>
            <a:pPr algn="l">
              <a:lnSpc>
                <a:spcPts val="2380"/>
              </a:lnSpc>
              <a:spcBef>
                <a:spcPct val="0"/>
              </a:spcBef>
            </a:pPr>
            <a:r>
              <a:rPr lang="en-US" sz="1700" dirty="0">
                <a:solidFill>
                  <a:srgbClr val="191919"/>
                </a:solidFill>
                <a:latin typeface="Gotham"/>
                <a:ea typeface="Gotham"/>
                <a:cs typeface="Gotham"/>
                <a:sym typeface="Gotham"/>
              </a:rPr>
              <a:t>Fun games were played during this event and winners were also rewarded.</a:t>
            </a:r>
          </a:p>
          <a:p>
            <a:pPr algn="l">
              <a:lnSpc>
                <a:spcPts val="2380"/>
              </a:lnSpc>
              <a:spcBef>
                <a:spcPct val="0"/>
              </a:spcBef>
            </a:pPr>
            <a:r>
              <a:rPr lang="en-US" sz="1700" dirty="0">
                <a:solidFill>
                  <a:srgbClr val="191919"/>
                </a:solidFill>
                <a:latin typeface="Gotham"/>
                <a:ea typeface="Gotham"/>
                <a:cs typeface="Gotham"/>
                <a:sym typeface="Gotham"/>
              </a:rPr>
              <a:t>It was a great way to connect with people from different cultures and the local community.</a:t>
            </a:r>
          </a:p>
        </p:txBody>
      </p:sp>
      <p:sp>
        <p:nvSpPr>
          <p:cNvPr id="40" name="TextBox 40"/>
          <p:cNvSpPr txBox="1"/>
          <p:nvPr/>
        </p:nvSpPr>
        <p:spPr>
          <a:xfrm>
            <a:off x="11284200" y="5619654"/>
            <a:ext cx="5485810" cy="871220"/>
          </a:xfrm>
          <a:prstGeom prst="rect">
            <a:avLst/>
          </a:prstGeom>
        </p:spPr>
        <p:txBody>
          <a:bodyPr lIns="0" tIns="0" rIns="0" bIns="0" rtlCol="0" anchor="t">
            <a:spAutoFit/>
          </a:bodyPr>
          <a:lstStyle/>
          <a:p>
            <a:pPr algn="l">
              <a:lnSpc>
                <a:spcPts val="2380"/>
              </a:lnSpc>
              <a:spcBef>
                <a:spcPct val="0"/>
              </a:spcBef>
            </a:pPr>
            <a:r>
              <a:rPr lang="en-US" sz="1700">
                <a:solidFill>
                  <a:srgbClr val="191919"/>
                </a:solidFill>
                <a:latin typeface="Gotham Bold"/>
                <a:ea typeface="Gotham Bold"/>
                <a:cs typeface="Gotham Bold"/>
                <a:sym typeface="Gotham Bold"/>
              </a:rPr>
              <a:t>We4You Event</a:t>
            </a:r>
          </a:p>
          <a:p>
            <a:pPr algn="l">
              <a:lnSpc>
                <a:spcPts val="2380"/>
              </a:lnSpc>
              <a:spcBef>
                <a:spcPct val="0"/>
              </a:spcBef>
            </a:pPr>
            <a:r>
              <a:rPr lang="en-US" sz="1700">
                <a:solidFill>
                  <a:srgbClr val="191919"/>
                </a:solidFill>
                <a:latin typeface="Gotham"/>
                <a:ea typeface="Gotham"/>
                <a:cs typeface="Gotham"/>
                <a:sym typeface="Gotham"/>
              </a:rPr>
              <a:t>Ice Skating</a:t>
            </a:r>
          </a:p>
          <a:p>
            <a:pPr algn="l">
              <a:lnSpc>
                <a:spcPts val="2380"/>
              </a:lnSpc>
              <a:spcBef>
                <a:spcPct val="0"/>
              </a:spcBef>
            </a:pPr>
            <a:r>
              <a:rPr lang="en-US" sz="1700">
                <a:solidFill>
                  <a:srgbClr val="191919"/>
                </a:solidFill>
                <a:latin typeface="Gotham"/>
                <a:ea typeface="Gotham"/>
                <a:cs typeface="Gotham"/>
                <a:sym typeface="Gotham"/>
              </a:rPr>
              <a:t>Hiking</a:t>
            </a:r>
          </a:p>
        </p:txBody>
      </p:sp>
      <p:sp>
        <p:nvSpPr>
          <p:cNvPr id="41" name="Freeform 2">
            <a:extLst>
              <a:ext uri="{FF2B5EF4-FFF2-40B4-BE49-F238E27FC236}">
                <a16:creationId xmlns:a16="http://schemas.microsoft.com/office/drawing/2014/main" id="{47969664-2191-6B7A-713B-7D0AB5248134}"/>
              </a:ext>
            </a:extLst>
          </p:cNvPr>
          <p:cNvSpPr/>
          <p:nvPr/>
        </p:nvSpPr>
        <p:spPr>
          <a:xfrm rot="16200000">
            <a:off x="12155240" y="4154240"/>
            <a:ext cx="6132760" cy="6132760"/>
          </a:xfrm>
          <a:custGeom>
            <a:avLst/>
            <a:gdLst/>
            <a:ahLst/>
            <a:cxnLst/>
            <a:rect l="l" t="t" r="r" b="b"/>
            <a:pathLst>
              <a:path w="6132760" h="6132760">
                <a:moveTo>
                  <a:pt x="0" y="0"/>
                </a:moveTo>
                <a:lnTo>
                  <a:pt x="6132760" y="0"/>
                </a:lnTo>
                <a:lnTo>
                  <a:pt x="6132760" y="6132760"/>
                </a:lnTo>
                <a:lnTo>
                  <a:pt x="0" y="6132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5" name="TextBox 44">
            <a:extLst>
              <a:ext uri="{FF2B5EF4-FFF2-40B4-BE49-F238E27FC236}">
                <a16:creationId xmlns:a16="http://schemas.microsoft.com/office/drawing/2014/main" id="{9A9DE309-0B70-40A9-ED55-E2EA94AC3236}"/>
              </a:ext>
            </a:extLst>
          </p:cNvPr>
          <p:cNvSpPr txBox="1"/>
          <p:nvPr/>
        </p:nvSpPr>
        <p:spPr>
          <a:xfrm>
            <a:off x="1010697" y="6516146"/>
            <a:ext cx="310094" cy="369332"/>
          </a:xfrm>
          <a:prstGeom prst="rect">
            <a:avLst/>
          </a:prstGeom>
          <a:noFill/>
        </p:spPr>
        <p:txBody>
          <a:bodyPr wrap="square">
            <a:spAutoFit/>
          </a:bodyPr>
          <a:lstStyle/>
          <a:p>
            <a:r>
              <a:rPr lang="af-ZA" dirty="0">
                <a:solidFill>
                  <a:srgbClr val="FFFEFE"/>
                </a:solidFill>
                <a:latin typeface="Gotham"/>
                <a:cs typeface="Gotham"/>
                <a:sym typeface="Gotham"/>
              </a:rPr>
              <a:t>7</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1098</TotalTime>
  <Words>983</Words>
  <Application>Microsoft Office PowerPoint</Application>
  <PresentationFormat>Custom</PresentationFormat>
  <Paragraphs>230</Paragraphs>
  <Slides>12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Gotham</vt:lpstr>
      <vt:lpstr>DM Sans Bold</vt:lpstr>
      <vt:lpstr>Open Sans Bold</vt:lpstr>
      <vt:lpstr>Arimo Bold</vt:lpstr>
      <vt:lpstr>Calibri</vt:lpstr>
      <vt:lpstr>Codec Pro ExtraBold</vt:lpstr>
      <vt:lpstr>DM Sans</vt:lpstr>
      <vt:lpstr>Open Sans</vt:lpstr>
      <vt:lpstr>Arial</vt:lpstr>
      <vt:lpstr>Arimo Italics</vt:lpstr>
      <vt:lpstr>Gotham Bold</vt:lpstr>
      <vt:lpstr>Canva Sans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Portfolıo</dc:title>
  <dc:creator>asc</dc:creator>
  <cp:lastModifiedBy>asc</cp:lastModifiedBy>
  <cp:revision>10</cp:revision>
  <dcterms:created xsi:type="dcterms:W3CDTF">2006-08-16T00:00:00Z</dcterms:created>
  <dcterms:modified xsi:type="dcterms:W3CDTF">2024-07-16T12:38:18Z</dcterms:modified>
  <dc:identifier>DAGK0uKDKao</dc:identifier>
</cp:coreProperties>
</file>